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docMetadata/LabelInfo.xml" ContentType="application/vnd.ms-office.classificationlabel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wdp" ContentType="image/vnd.ms-photo"/>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37"/>
  </p:notesMasterIdLst>
  <p:handoutMasterIdLst>
    <p:handoutMasterId r:id="rId38"/>
  </p:handoutMasterIdLst>
  <p:sldIdLst>
    <p:sldId id="362" r:id="rId2"/>
    <p:sldId id="342" r:id="rId3"/>
    <p:sldId id="363" r:id="rId4"/>
    <p:sldId id="352" r:id="rId5"/>
    <p:sldId id="351" r:id="rId6"/>
    <p:sldId id="353" r:id="rId7"/>
    <p:sldId id="354" r:id="rId8"/>
    <p:sldId id="364" r:id="rId9"/>
    <p:sldId id="365" r:id="rId10"/>
    <p:sldId id="366" r:id="rId11"/>
    <p:sldId id="374" r:id="rId12"/>
    <p:sldId id="367" r:id="rId13"/>
    <p:sldId id="368" r:id="rId14"/>
    <p:sldId id="369" r:id="rId15"/>
    <p:sldId id="370" r:id="rId16"/>
    <p:sldId id="371" r:id="rId17"/>
    <p:sldId id="372" r:id="rId18"/>
    <p:sldId id="373" r:id="rId19"/>
    <p:sldId id="375" r:id="rId20"/>
    <p:sldId id="376" r:id="rId21"/>
    <p:sldId id="377" r:id="rId22"/>
    <p:sldId id="378" r:id="rId23"/>
    <p:sldId id="379" r:id="rId24"/>
    <p:sldId id="387" r:id="rId25"/>
    <p:sldId id="380" r:id="rId26"/>
    <p:sldId id="381" r:id="rId27"/>
    <p:sldId id="382" r:id="rId28"/>
    <p:sldId id="383" r:id="rId29"/>
    <p:sldId id="384" r:id="rId30"/>
    <p:sldId id="385" r:id="rId31"/>
    <p:sldId id="386" r:id="rId32"/>
    <p:sldId id="356" r:id="rId33"/>
    <p:sldId id="357" r:id="rId34"/>
    <p:sldId id="361" r:id="rId35"/>
    <p:sldId id="359" r:id="rId36"/>
  </p:sldIdLst>
  <p:sldSz cx="12192000" cy="6858000"/>
  <p:notesSz cx="6888163" cy="100187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94107"/>
    <a:srgbClr val="FFFFFF"/>
    <a:srgbClr val="05202E"/>
    <a:srgbClr val="05152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646"/>
  </p:normalViewPr>
  <p:slideViewPr>
    <p:cSldViewPr snapToGrid="0" snapToObjects="1" showGuides="1">
      <p:cViewPr>
        <p:scale>
          <a:sx n="66" d="100"/>
          <a:sy n="66" d="100"/>
        </p:scale>
        <p:origin x="-572" y="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500" cy="5016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02075" y="0"/>
            <a:ext cx="2984500" cy="501650"/>
          </a:xfrm>
          <a:prstGeom prst="rect">
            <a:avLst/>
          </a:prstGeom>
        </p:spPr>
        <p:txBody>
          <a:bodyPr vert="horz" lIns="91440" tIns="45720" rIns="91440" bIns="45720" rtlCol="0"/>
          <a:lstStyle>
            <a:lvl1pPr algn="r">
              <a:defRPr sz="1200"/>
            </a:lvl1pPr>
          </a:lstStyle>
          <a:p>
            <a:fld id="{8654B5C7-6ACD-401A-8D33-95E65F7CDB7C}" type="datetimeFigureOut">
              <a:rPr lang="en-US" smtClean="0"/>
              <a:pPr/>
              <a:t>3/26/2024</a:t>
            </a:fld>
            <a:endParaRPr lang="en-US"/>
          </a:p>
        </p:txBody>
      </p:sp>
      <p:sp>
        <p:nvSpPr>
          <p:cNvPr id="4" name="Footer Placeholder 3"/>
          <p:cNvSpPr>
            <a:spLocks noGrp="1"/>
          </p:cNvSpPr>
          <p:nvPr>
            <p:ph type="ftr" sz="quarter" idx="2"/>
          </p:nvPr>
        </p:nvSpPr>
        <p:spPr>
          <a:xfrm>
            <a:off x="0" y="9515475"/>
            <a:ext cx="2984500" cy="501650"/>
          </a:xfrm>
          <a:prstGeom prst="rect">
            <a:avLst/>
          </a:prstGeom>
        </p:spPr>
        <p:txBody>
          <a:bodyPr vert="horz" lIns="91440" tIns="45720" rIns="91440" bIns="45720" rtlCol="0" anchor="b"/>
          <a:lstStyle>
            <a:lvl1pPr algn="l">
              <a:defRPr sz="1200"/>
            </a:lvl1pPr>
          </a:lstStyle>
          <a:p>
            <a:r>
              <a:rPr lang="en-US"/>
              <a:t>right</a:t>
            </a:r>
          </a:p>
        </p:txBody>
      </p:sp>
      <p:sp>
        <p:nvSpPr>
          <p:cNvPr id="5" name="Slide Number Placeholder 4"/>
          <p:cNvSpPr>
            <a:spLocks noGrp="1"/>
          </p:cNvSpPr>
          <p:nvPr>
            <p:ph type="sldNum" sz="quarter" idx="3"/>
          </p:nvPr>
        </p:nvSpPr>
        <p:spPr>
          <a:xfrm>
            <a:off x="3902075" y="9515475"/>
            <a:ext cx="2984500" cy="501650"/>
          </a:xfrm>
          <a:prstGeom prst="rect">
            <a:avLst/>
          </a:prstGeom>
        </p:spPr>
        <p:txBody>
          <a:bodyPr vert="horz" lIns="91440" tIns="45720" rIns="91440" bIns="45720" rtlCol="0" anchor="b"/>
          <a:lstStyle>
            <a:lvl1pPr algn="r">
              <a:defRPr sz="1200"/>
            </a:lvl1pPr>
          </a:lstStyle>
          <a:p>
            <a:fld id="{BAF8A2A2-D389-4F35-955A-2CE8C09AE2D8}" type="slidenum">
              <a:rPr lang="en-US" smtClean="0"/>
              <a:pPr/>
              <a:t>‹#›</a:t>
            </a:fld>
            <a:endParaRPr 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676"/>
          </a:xfrm>
          <a:prstGeom prst="rect">
            <a:avLst/>
          </a:prstGeom>
        </p:spPr>
        <p:txBody>
          <a:bodyPr vert="horz" lIns="96606" tIns="48303" rIns="96606" bIns="48303" rtlCol="0"/>
          <a:lstStyle>
            <a:lvl1pPr algn="l">
              <a:defRPr sz="1300"/>
            </a:lvl1pPr>
          </a:lstStyle>
          <a:p>
            <a:endParaRPr lang="en-US" dirty="0"/>
          </a:p>
        </p:txBody>
      </p:sp>
      <p:sp>
        <p:nvSpPr>
          <p:cNvPr id="3" name="Date Placeholder 2"/>
          <p:cNvSpPr>
            <a:spLocks noGrp="1"/>
          </p:cNvSpPr>
          <p:nvPr>
            <p:ph type="dt" idx="1"/>
          </p:nvPr>
        </p:nvSpPr>
        <p:spPr>
          <a:xfrm>
            <a:off x="3901698" y="0"/>
            <a:ext cx="2984871" cy="502676"/>
          </a:xfrm>
          <a:prstGeom prst="rect">
            <a:avLst/>
          </a:prstGeom>
        </p:spPr>
        <p:txBody>
          <a:bodyPr vert="horz" lIns="96606" tIns="48303" rIns="96606" bIns="48303" rtlCol="0"/>
          <a:lstStyle>
            <a:lvl1pPr algn="r">
              <a:defRPr sz="1300"/>
            </a:lvl1pPr>
          </a:lstStyle>
          <a:p>
            <a:fld id="{D4B3339F-6CEA-4641-BE08-40DAFD6FCF25}" type="datetimeFigureOut">
              <a:rPr lang="en-US" smtClean="0"/>
              <a:pPr/>
              <a:t>3/26/2024</a:t>
            </a:fld>
            <a:endParaRPr lang="en-US" dirty="0"/>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06" tIns="48303" rIns="96606" bIns="48303" rtlCol="0" anchor="ctr"/>
          <a:lstStyle/>
          <a:p>
            <a:endParaRPr lang="en-US" dirty="0"/>
          </a:p>
        </p:txBody>
      </p:sp>
      <p:sp>
        <p:nvSpPr>
          <p:cNvPr id="5" name="Notes Placeholder 4"/>
          <p:cNvSpPr>
            <a:spLocks noGrp="1"/>
          </p:cNvSpPr>
          <p:nvPr>
            <p:ph type="body" sz="quarter" idx="3"/>
          </p:nvPr>
        </p:nvSpPr>
        <p:spPr>
          <a:xfrm>
            <a:off x="688817" y="4821506"/>
            <a:ext cx="5510530" cy="3944868"/>
          </a:xfrm>
          <a:prstGeom prst="rect">
            <a:avLst/>
          </a:prstGeom>
        </p:spPr>
        <p:txBody>
          <a:bodyPr vert="horz" lIns="96606" tIns="48303" rIns="96606" bIns="48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6039"/>
            <a:ext cx="2984871" cy="502674"/>
          </a:xfrm>
          <a:prstGeom prst="rect">
            <a:avLst/>
          </a:prstGeom>
        </p:spPr>
        <p:txBody>
          <a:bodyPr vert="horz" lIns="96606" tIns="48303" rIns="96606" bIns="48303" rtlCol="0" anchor="b"/>
          <a:lstStyle>
            <a:lvl1pPr algn="l">
              <a:defRPr sz="1300"/>
            </a:lvl1pPr>
          </a:lstStyle>
          <a:p>
            <a:r>
              <a:rPr lang="en-US"/>
              <a:t>right</a:t>
            </a:r>
            <a:endParaRPr lang="en-US" dirty="0"/>
          </a:p>
        </p:txBody>
      </p:sp>
      <p:sp>
        <p:nvSpPr>
          <p:cNvPr id="7" name="Slide Number Placeholder 6"/>
          <p:cNvSpPr>
            <a:spLocks noGrp="1"/>
          </p:cNvSpPr>
          <p:nvPr>
            <p:ph type="sldNum" sz="quarter" idx="5"/>
          </p:nvPr>
        </p:nvSpPr>
        <p:spPr>
          <a:xfrm>
            <a:off x="3901698" y="9516039"/>
            <a:ext cx="2984871" cy="502674"/>
          </a:xfrm>
          <a:prstGeom prst="rect">
            <a:avLst/>
          </a:prstGeom>
        </p:spPr>
        <p:txBody>
          <a:bodyPr vert="horz" lIns="96606" tIns="48303" rIns="96606" bIns="48303" rtlCol="0" anchor="b"/>
          <a:lstStyle>
            <a:lvl1pPr algn="r">
              <a:defRPr sz="1300"/>
            </a:lvl1pPr>
          </a:lstStyle>
          <a:p>
            <a:fld id="{DEF75CB5-5666-5049-9AE0-38EFD385C21E}" type="slidenum">
              <a:rPr lang="en-US" smtClean="0"/>
              <a:pPr/>
              <a:t>‹#›</a:t>
            </a:fld>
            <a:endParaRPr lang="en-US" dirty="0"/>
          </a:p>
        </p:txBody>
      </p:sp>
    </p:spTree>
    <p:extLst>
      <p:ext uri="{BB962C8B-B14F-4D97-AF65-F5344CB8AC3E}">
        <p14:creationId xmlns:p14="http://schemas.microsoft.com/office/powerpoint/2010/main" xmlns="" val="4755626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3177418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4047666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2241147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5921591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xmlns=""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xmlns="">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xmlns=""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xmlns=""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xmlns=""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xmlns=""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xmlns=""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xmlns=""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xmlns="">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xmlns=""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xmlns=""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xmlns=""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xmlns=""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xmlns=""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xmlns=""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xmlns=""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xmlns=""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xmlns=""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smtClean="0"/>
              <a:t>15/03/2024</a:t>
            </a:r>
            <a:endParaRPr lang="en-US" dirty="0"/>
          </a:p>
        </p:txBody>
      </p:sp>
      <p:sp>
        <p:nvSpPr>
          <p:cNvPr id="19" name="Slide Number Placeholder 5">
            <a:extLst>
              <a:ext uri="{FF2B5EF4-FFF2-40B4-BE49-F238E27FC236}">
                <a16:creationId xmlns:a16="http://schemas.microsoft.com/office/drawing/2014/main" xmlns=""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xmlns=""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xmlns="" val="1616662304"/>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xmlns=""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xmlns=""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xmlns=""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xmlns=""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xmlns=""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xmlns=""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xmlns=""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xmlns=""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xmlns=""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smtClean="0"/>
              <a:t>15/03/2024</a:t>
            </a:r>
            <a:endParaRPr lang="en-US" dirty="0"/>
          </a:p>
        </p:txBody>
      </p:sp>
      <p:sp>
        <p:nvSpPr>
          <p:cNvPr id="23" name="Slide Number Placeholder 5">
            <a:extLst>
              <a:ext uri="{FF2B5EF4-FFF2-40B4-BE49-F238E27FC236}">
                <a16:creationId xmlns:a16="http://schemas.microsoft.com/office/drawing/2014/main" xmlns=""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xmlns=""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xmlns=""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xmlns=""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xmlns="" val="3039030480"/>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xmlns=""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xmlns=""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xmlns=""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xmlns=""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xmlns=""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xmlns=""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xmlns=""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xmlns=""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xmlns=""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xmlns=""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smtClean="0"/>
              <a:t>15/03/2024</a:t>
            </a:r>
            <a:endParaRPr lang="en-US" dirty="0"/>
          </a:p>
        </p:txBody>
      </p:sp>
      <p:sp>
        <p:nvSpPr>
          <p:cNvPr id="16" name="Slide Number Placeholder 5">
            <a:extLst>
              <a:ext uri="{FF2B5EF4-FFF2-40B4-BE49-F238E27FC236}">
                <a16:creationId xmlns:a16="http://schemas.microsoft.com/office/drawing/2014/main" xmlns=""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xmlns=""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xmlns="" val="45459184"/>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xmlns=""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xmlns=""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xmlns=""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xmlns=""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xmlns=""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smtClean="0"/>
              <a:t>15/03/2024</a:t>
            </a:r>
            <a:endParaRPr lang="en-US" dirty="0"/>
          </a:p>
        </p:txBody>
      </p:sp>
      <p:sp>
        <p:nvSpPr>
          <p:cNvPr id="16" name="Slide Number Placeholder 5">
            <a:extLst>
              <a:ext uri="{FF2B5EF4-FFF2-40B4-BE49-F238E27FC236}">
                <a16:creationId xmlns:a16="http://schemas.microsoft.com/office/drawing/2014/main" xmlns=""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xmlns=""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xmlns=""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xmlns="" val="360419179"/>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xmlns=""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xmlns=""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xmlns=""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xmlns=""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xmlns=""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smtClean="0"/>
              <a:t>15/03/2024</a:t>
            </a:r>
            <a:endParaRPr lang="en-US" dirty="0"/>
          </a:p>
        </p:txBody>
      </p:sp>
      <p:sp>
        <p:nvSpPr>
          <p:cNvPr id="16" name="Slide Number Placeholder 5">
            <a:extLst>
              <a:ext uri="{FF2B5EF4-FFF2-40B4-BE49-F238E27FC236}">
                <a16:creationId xmlns:a16="http://schemas.microsoft.com/office/drawing/2014/main" xmlns=""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xmlns=""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xmlns=""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xmlns="" val="1740746198"/>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xmlns=""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xmlns=""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xmlns=""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xmlns=""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xmlns=""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xmlns=""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xmlns=""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xmlns=""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smtClean="0"/>
              <a:t>15/03/2024</a:t>
            </a:r>
            <a:endParaRPr lang="en-US" dirty="0"/>
          </a:p>
        </p:txBody>
      </p:sp>
      <p:sp>
        <p:nvSpPr>
          <p:cNvPr id="15" name="Slide Number Placeholder 5">
            <a:extLst>
              <a:ext uri="{FF2B5EF4-FFF2-40B4-BE49-F238E27FC236}">
                <a16:creationId xmlns:a16="http://schemas.microsoft.com/office/drawing/2014/main" xmlns=""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xmlns=""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xmlns=""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xmlns=""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xmlns=""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xmlns=""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xmlns=""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xmlns=""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xmlns=""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xmlns=""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smtClean="0"/>
              <a:t>15/03/2024</a:t>
            </a:r>
            <a:endParaRPr lang="en-US" dirty="0"/>
          </a:p>
        </p:txBody>
      </p:sp>
      <p:sp>
        <p:nvSpPr>
          <p:cNvPr id="20" name="Slide Number Placeholder 5">
            <a:extLst>
              <a:ext uri="{FF2B5EF4-FFF2-40B4-BE49-F238E27FC236}">
                <a16:creationId xmlns:a16="http://schemas.microsoft.com/office/drawing/2014/main" xmlns=""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xmlns=""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xmlns=""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xmlns="" val="881222712"/>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xmlns=""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xmlns="">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xmlns=""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xmlns=""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xmlns=""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xmlns=""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xmlns=""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xmlns=""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xmlns=""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smtClean="0"/>
              <a:t>15/03/2024</a:t>
            </a:r>
            <a:endParaRPr lang="en-US" dirty="0"/>
          </a:p>
        </p:txBody>
      </p:sp>
      <p:sp>
        <p:nvSpPr>
          <p:cNvPr id="17" name="Slide Number Placeholder 5">
            <a:extLst>
              <a:ext uri="{FF2B5EF4-FFF2-40B4-BE49-F238E27FC236}">
                <a16:creationId xmlns:a16="http://schemas.microsoft.com/office/drawing/2014/main" xmlns=""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xmlns=""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xmlns=""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fld id="{139C2A78-313B-4B33-8CA6-D87D7646947D}" type="datetime1">
              <a:rPr lang="en-US" smtClean="0"/>
              <a:pPr/>
              <a:t>3/26/2024</a:t>
            </a:fld>
            <a:endParaRPr lang="en-US" dirty="0"/>
          </a:p>
        </p:txBody>
      </p:sp>
      <p:sp>
        <p:nvSpPr>
          <p:cNvPr id="5" name="Footer Placeholder 4">
            <a:extLst>
              <a:ext uri="{FF2B5EF4-FFF2-40B4-BE49-F238E27FC236}">
                <a16:creationId xmlns:a16="http://schemas.microsoft.com/office/drawing/2014/main" xmlns=""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smtClean="0"/>
              <a:t>15/03/2024</a:t>
            </a:r>
            <a:endParaRPr lang="en-US" dirty="0"/>
          </a:p>
        </p:txBody>
      </p:sp>
      <p:sp>
        <p:nvSpPr>
          <p:cNvPr id="6" name="Slide Number Placeholder 5">
            <a:extLst>
              <a:ext uri="{FF2B5EF4-FFF2-40B4-BE49-F238E27FC236}">
                <a16:creationId xmlns:a16="http://schemas.microsoft.com/office/drawing/2014/main" xmlns=""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xmlns=""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sldNum="0" hdr="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ea.gov.in/" TargetMode="External"/><Relationship Id="rId2" Type="http://schemas.openxmlformats.org/officeDocument/2006/relationships/hyperlink" Target="https://www.who.int/travel-advice" TargetMode="Externa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hyperlink" Target="https://morth.nic.i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xmlns="" id="{E6BC03E7-08A2-C3C4-3382-38524D6621D0}"/>
              </a:ext>
            </a:extLst>
          </p:cNvPr>
          <p:cNvSpPr>
            <a:spLocks noGrp="1"/>
          </p:cNvSpPr>
          <p:nvPr>
            <p:ph type="body" sz="quarter" idx="10"/>
          </p:nvPr>
        </p:nvSpPr>
        <p:spPr>
          <a:xfrm>
            <a:off x="51454" y="5130085"/>
            <a:ext cx="12192000" cy="1326367"/>
          </a:xfrm>
        </p:spPr>
        <p:txBody>
          <a:bodyPr/>
          <a:lstStyle/>
          <a:p>
            <a:pPr algn="ctr"/>
            <a:endParaRPr lang="en-IN" sz="3600" dirty="0">
              <a:solidFill>
                <a:srgbClr val="C00000"/>
              </a:solidFill>
              <a:effectLst/>
              <a:latin typeface="Franklin Gothic Demi" panose="020B0703020102020204" pitchFamily="34" charset="0"/>
              <a:ea typeface="Times New Roman" panose="02020603050405020304" pitchFamily="18" charset="0"/>
              <a:cs typeface="Constantia" panose="02030602050306030303" pitchFamily="18" charset="0"/>
            </a:endParaRPr>
          </a:p>
          <a:p>
            <a:pPr algn="ctr">
              <a:lnSpc>
                <a:spcPct val="100000"/>
              </a:lnSpc>
            </a:pPr>
            <a:r>
              <a:rPr lang="en-IN" sz="3600" dirty="0">
                <a:solidFill>
                  <a:schemeClr val="accent3">
                    <a:lumMod val="60000"/>
                    <a:lumOff val="40000"/>
                  </a:schemeClr>
                </a:solidFill>
                <a:effectLst/>
                <a:latin typeface="Franklin Gothic Demi" panose="020B0703020102020204" pitchFamily="34" charset="0"/>
                <a:ea typeface="Times New Roman" panose="02020603050405020304" pitchFamily="18" charset="0"/>
                <a:cs typeface="Constantia" panose="02030602050306030303" pitchFamily="18" charset="0"/>
              </a:rPr>
              <a:t>GIET ENGINEERING COLLEGE</a:t>
            </a:r>
          </a:p>
          <a:p>
            <a:pPr algn="ctr">
              <a:lnSpc>
                <a:spcPct val="100000"/>
              </a:lnSpc>
            </a:pPr>
            <a:r>
              <a:rPr lang="en-IN" spc="0" dirty="0" smtClean="0">
                <a:latin typeface="Times New Roman" panose="02020603050405020304" pitchFamily="18" charset="0"/>
                <a:ea typeface="Times New Roman" panose="02020603050405020304" pitchFamily="18" charset="0"/>
                <a:cs typeface="Times New Roman" panose="02020603050405020304" pitchFamily="18" charset="0"/>
              </a:rPr>
              <a:t>Accredited </a:t>
            </a:r>
            <a:r>
              <a:rPr lang="en-IN" spc="0" dirty="0">
                <a:latin typeface="Times New Roman" panose="02020603050405020304" pitchFamily="18" charset="0"/>
                <a:ea typeface="Times New Roman" panose="02020603050405020304" pitchFamily="18" charset="0"/>
                <a:cs typeface="Times New Roman" panose="02020603050405020304" pitchFamily="18" charset="0"/>
              </a:rPr>
              <a:t>by NAAC, Affiliated to JNTUK, Kakinada, Chaitanya Knowledge </a:t>
            </a:r>
            <a:r>
              <a:rPr lang="en-IN" spc="0" dirty="0" smtClean="0">
                <a:latin typeface="Times New Roman" panose="02020603050405020304" pitchFamily="18" charset="0"/>
                <a:ea typeface="Times New Roman" panose="02020603050405020304" pitchFamily="18" charset="0"/>
                <a:cs typeface="Times New Roman" panose="02020603050405020304" pitchFamily="18" charset="0"/>
              </a:rPr>
              <a:t>City, </a:t>
            </a:r>
            <a:r>
              <a:rPr lang="en-IN" spc="0" dirty="0" err="1" smtClean="0">
                <a:latin typeface="Times New Roman" panose="02020603050405020304" pitchFamily="18" charset="0"/>
                <a:ea typeface="Times New Roman" panose="02020603050405020304" pitchFamily="18" charset="0"/>
                <a:cs typeface="Times New Roman" panose="02020603050405020304" pitchFamily="18" charset="0"/>
              </a:rPr>
              <a:t>Velugubanda</a:t>
            </a:r>
            <a:r>
              <a:rPr lang="en-IN" spc="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IN" spc="0" dirty="0" err="1" smtClean="0">
                <a:latin typeface="Times New Roman" panose="02020603050405020304" pitchFamily="18" charset="0"/>
                <a:ea typeface="Times New Roman" panose="02020603050405020304" pitchFamily="18" charset="0"/>
                <a:cs typeface="Times New Roman" panose="02020603050405020304" pitchFamily="18" charset="0"/>
              </a:rPr>
              <a:t>Rajamahendravaram</a:t>
            </a:r>
            <a:r>
              <a:rPr lang="en-IN" spc="0" dirty="0" smtClean="0">
                <a:latin typeface="Times New Roman" panose="02020603050405020304" pitchFamily="18" charset="0"/>
                <a:ea typeface="Times New Roman" panose="02020603050405020304" pitchFamily="18" charset="0"/>
                <a:cs typeface="Times New Roman" panose="02020603050405020304" pitchFamily="18" charset="0"/>
              </a:rPr>
              <a:t> – 533 </a:t>
            </a:r>
            <a:r>
              <a:rPr lang="en-IN" spc="0" dirty="0">
                <a:latin typeface="Times New Roman" panose="02020603050405020304" pitchFamily="18" charset="0"/>
                <a:ea typeface="Times New Roman" panose="02020603050405020304" pitchFamily="18" charset="0"/>
                <a:cs typeface="Times New Roman" panose="02020603050405020304" pitchFamily="18" charset="0"/>
              </a:rPr>
              <a:t>296,Andhra Pradesh, India.</a:t>
            </a:r>
          </a:p>
          <a:p>
            <a:pPr algn="ctr">
              <a:lnSpc>
                <a:spcPct val="100000"/>
              </a:lnSpc>
            </a:pPr>
            <a:r>
              <a:rPr lang="en-IN" sz="1800" b="1" spc="0" dirty="0">
                <a:effectLst/>
                <a:latin typeface="Times New Roman" panose="02020603050405020304" pitchFamily="18" charset="0"/>
                <a:ea typeface="Times New Roman" panose="02020603050405020304" pitchFamily="18" charset="0"/>
                <a:cs typeface="Times New Roman" panose="02020603050405020304" pitchFamily="18" charset="0"/>
              </a:rPr>
              <a:t>2023-2024</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11" name="Picture 10">
            <a:extLst>
              <a:ext uri="{FF2B5EF4-FFF2-40B4-BE49-F238E27FC236}">
                <a16:creationId xmlns:a16="http://schemas.microsoft.com/office/drawing/2014/main" xmlns="" id="{8318F685-CAD0-4B14-D48E-BDD235E0BEF8}"/>
              </a:ext>
            </a:extLst>
          </p:cNvPr>
          <p:cNvPicPr>
            <a:picLocks noChangeAspect="1"/>
          </p:cNvPicPr>
          <p:nvPr/>
        </p:nvPicPr>
        <p:blipFill rotWithShape="1">
          <a:blip r:embed="rId3"/>
          <a:srcRect l="25167" r="25674"/>
          <a:stretch/>
        </p:blipFill>
        <p:spPr>
          <a:xfrm>
            <a:off x="5347669" y="663019"/>
            <a:ext cx="1493520" cy="1317622"/>
          </a:xfrm>
          <a:prstGeom prst="rect">
            <a:avLst/>
          </a:prstGeom>
        </p:spPr>
      </p:pic>
      <p:sp>
        <p:nvSpPr>
          <p:cNvPr id="13" name="TextBox 12">
            <a:extLst>
              <a:ext uri="{FF2B5EF4-FFF2-40B4-BE49-F238E27FC236}">
                <a16:creationId xmlns:a16="http://schemas.microsoft.com/office/drawing/2014/main" xmlns="" id="{CFE6D3F7-265E-BEF3-F823-A0D8B4646131}"/>
              </a:ext>
            </a:extLst>
          </p:cNvPr>
          <p:cNvSpPr txBox="1"/>
          <p:nvPr/>
        </p:nvSpPr>
        <p:spPr>
          <a:xfrm>
            <a:off x="3169763" y="1989386"/>
            <a:ext cx="5955383" cy="830997"/>
          </a:xfrm>
          <a:prstGeom prst="rect">
            <a:avLst/>
          </a:prstGeom>
          <a:noFill/>
        </p:spPr>
        <p:txBody>
          <a:bodyPr wrap="square">
            <a:spAutoFit/>
          </a:bodyPr>
          <a:lstStyle/>
          <a:p>
            <a:pPr algn="ctr"/>
            <a:r>
              <a:rPr lang="en-IN" sz="1600" dirty="0">
                <a:solidFill>
                  <a:schemeClr val="accent3">
                    <a:lumMod val="75000"/>
                  </a:schemeClr>
                </a:solidFill>
                <a:latin typeface="Biome" panose="020B0503030204020804" pitchFamily="34" charset="0"/>
                <a:cs typeface="Biome" panose="020B0503030204020804" pitchFamily="34" charset="0"/>
              </a:rPr>
              <a:t>DEPARTMENT OF INFORMATION TECHNOLOGY</a:t>
            </a:r>
          </a:p>
          <a:p>
            <a:pPr algn="ctr"/>
            <a:r>
              <a:rPr lang="en-IN" sz="1600" dirty="0">
                <a:solidFill>
                  <a:schemeClr val="bg1"/>
                </a:solidFill>
                <a:latin typeface="Cambria" panose="02040503050406030204" pitchFamily="18" charset="0"/>
                <a:ea typeface="Cambria" panose="02040503050406030204" pitchFamily="18" charset="0"/>
              </a:rPr>
              <a:t>Batch-05</a:t>
            </a:r>
          </a:p>
          <a:p>
            <a:pPr algn="ctr"/>
            <a:r>
              <a:rPr lang="en-IN" sz="1600" dirty="0" smtClean="0">
                <a:solidFill>
                  <a:schemeClr val="bg1"/>
                </a:solidFill>
                <a:latin typeface="Cambria" panose="02040503050406030204" pitchFamily="18" charset="0"/>
                <a:ea typeface="Cambria" panose="02040503050406030204" pitchFamily="18" charset="0"/>
              </a:rPr>
              <a:t>Review-04</a:t>
            </a:r>
            <a:endParaRPr lang="en-IN" sz="1600" dirty="0">
              <a:solidFill>
                <a:schemeClr val="bg1"/>
              </a:solidFill>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xmlns="" id="{89A16319-CA4D-8B32-4982-FD1E39DF40FA}"/>
              </a:ext>
            </a:extLst>
          </p:cNvPr>
          <p:cNvSpPr txBox="1"/>
          <p:nvPr/>
        </p:nvSpPr>
        <p:spPr>
          <a:xfrm>
            <a:off x="3030718" y="2829128"/>
            <a:ext cx="6094428" cy="984885"/>
          </a:xfrm>
          <a:prstGeom prst="rect">
            <a:avLst/>
          </a:prstGeom>
          <a:noFill/>
        </p:spPr>
        <p:txBody>
          <a:bodyPr wrap="square">
            <a:spAutoFit/>
          </a:bodyPr>
          <a:lstStyle/>
          <a:p>
            <a:pPr algn="ctr"/>
            <a:r>
              <a:rPr lang="en-IN" sz="2000" dirty="0">
                <a:solidFill>
                  <a:schemeClr val="accent3">
                    <a:lumMod val="75000"/>
                  </a:schemeClr>
                </a:solidFill>
                <a:effectLst/>
                <a:latin typeface="Biome" panose="020B0503030204020804" pitchFamily="34" charset="0"/>
                <a:ea typeface="Times New Roman" panose="02020603050405020304" pitchFamily="18" charset="0"/>
                <a:cs typeface="Biome" panose="020B0503030204020804" pitchFamily="34" charset="0"/>
              </a:rPr>
              <a:t>Under the Esteemed Guidance of</a:t>
            </a:r>
          </a:p>
          <a:p>
            <a:pPr algn="ctr"/>
            <a:r>
              <a:rPr lang="en-IN" sz="2000" dirty="0">
                <a:solidFill>
                  <a:schemeClr val="accent5">
                    <a:lumMod val="75000"/>
                  </a:schemeClr>
                </a:solidFill>
                <a:latin typeface="Cambria" panose="02040503050406030204" pitchFamily="18" charset="0"/>
                <a:ea typeface="Cambria" panose="02040503050406030204" pitchFamily="18" charset="0"/>
                <a:cs typeface="Constantia" panose="02030602050306030303" pitchFamily="18" charset="0"/>
              </a:rPr>
              <a:t> </a:t>
            </a:r>
            <a:r>
              <a:rPr lang="en-IN" sz="1800" dirty="0">
                <a:solidFill>
                  <a:schemeClr val="bg1"/>
                </a:solidFill>
                <a:latin typeface="Cambria" panose="02040503050406030204" pitchFamily="18" charset="0"/>
                <a:ea typeface="Cambria" panose="02040503050406030204" pitchFamily="18" charset="0"/>
                <a:cs typeface="Constantia" panose="02030602050306030303" pitchFamily="18" charset="0"/>
              </a:rPr>
              <a:t>Mrs</a:t>
            </a:r>
            <a:r>
              <a:rPr lang="en-IN" sz="1800" dirty="0" smtClean="0">
                <a:solidFill>
                  <a:schemeClr val="bg1"/>
                </a:solidFill>
                <a:latin typeface="Cambria" panose="02040503050406030204" pitchFamily="18" charset="0"/>
                <a:ea typeface="Cambria" panose="02040503050406030204" pitchFamily="18" charset="0"/>
                <a:cs typeface="Constantia" panose="02030602050306030303" pitchFamily="18" charset="0"/>
              </a:rPr>
              <a:t>. A.S.DHANALAKSHMI</a:t>
            </a:r>
            <a:r>
              <a:rPr lang="en-IN" sz="1800" dirty="0">
                <a:solidFill>
                  <a:schemeClr val="bg1"/>
                </a:solidFill>
                <a:latin typeface="Cambria" panose="02040503050406030204" pitchFamily="18" charset="0"/>
                <a:ea typeface="Cambria" panose="02040503050406030204" pitchFamily="18" charset="0"/>
                <a:cs typeface="Constantia" panose="02030602050306030303" pitchFamily="18" charset="0"/>
              </a:rPr>
              <a:t>, </a:t>
            </a:r>
            <a:r>
              <a:rPr lang="en-IN" sz="1800" dirty="0" err="1">
                <a:solidFill>
                  <a:schemeClr val="bg1"/>
                </a:solidFill>
                <a:latin typeface="Cambria" panose="02040503050406030204" pitchFamily="18" charset="0"/>
                <a:ea typeface="Cambria" panose="02040503050406030204" pitchFamily="18" charset="0"/>
                <a:cs typeface="Constantia" panose="02030602050306030303" pitchFamily="18" charset="0"/>
              </a:rPr>
              <a:t>M.Tech</a:t>
            </a:r>
            <a:r>
              <a:rPr lang="en-IN" sz="1800" dirty="0">
                <a:solidFill>
                  <a:schemeClr val="bg1"/>
                </a:solidFill>
                <a:latin typeface="Cambria" panose="02040503050406030204" pitchFamily="18" charset="0"/>
                <a:ea typeface="Cambria" panose="02040503050406030204" pitchFamily="18" charset="0"/>
                <a:cs typeface="Constantia" panose="02030602050306030303" pitchFamily="18" charset="0"/>
              </a:rPr>
              <a:t>.,</a:t>
            </a:r>
          </a:p>
          <a:p>
            <a:pPr algn="ctr"/>
            <a:r>
              <a:rPr lang="en-IN" sz="1800" dirty="0">
                <a:solidFill>
                  <a:schemeClr val="bg1"/>
                </a:solidFill>
                <a:latin typeface="Cambria" panose="02040503050406030204" pitchFamily="18" charset="0"/>
                <a:ea typeface="Cambria" panose="02040503050406030204" pitchFamily="18" charset="0"/>
                <a:cs typeface="Constantia" panose="02030602050306030303" pitchFamily="18" charset="0"/>
              </a:rPr>
              <a:t>Assistant Professor</a:t>
            </a:r>
          </a:p>
        </p:txBody>
      </p:sp>
      <p:sp>
        <p:nvSpPr>
          <p:cNvPr id="23" name="TextBox 22">
            <a:extLst>
              <a:ext uri="{FF2B5EF4-FFF2-40B4-BE49-F238E27FC236}">
                <a16:creationId xmlns:a16="http://schemas.microsoft.com/office/drawing/2014/main" xmlns="" id="{D0B0B7EA-4106-C037-01DC-B124499668A9}"/>
              </a:ext>
            </a:extLst>
          </p:cNvPr>
          <p:cNvSpPr txBox="1"/>
          <p:nvPr/>
        </p:nvSpPr>
        <p:spPr>
          <a:xfrm>
            <a:off x="3030718" y="3716091"/>
            <a:ext cx="6094428" cy="113877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2000" dirty="0">
                <a:solidFill>
                  <a:schemeClr val="accent3">
                    <a:lumMod val="60000"/>
                    <a:lumOff val="40000"/>
                  </a:schemeClr>
                </a:solidFill>
                <a:latin typeface="Biome" panose="020B0503030204020804" pitchFamily="34" charset="0"/>
                <a:cs typeface="Biome" panose="020B0503030204020804" pitchFamily="34" charset="0"/>
                <a:sym typeface="Arial Rounded"/>
              </a:rPr>
              <a:t>Team Members</a:t>
            </a:r>
            <a:endParaRPr kumimoji="0" lang="en-IN" sz="1000" b="1" i="0" u="none" strike="noStrike" kern="1200" cap="none" spc="0" normalizeH="0" baseline="0" noProof="0" dirty="0">
              <a:ln>
                <a:noFill/>
              </a:ln>
              <a:solidFill>
                <a:schemeClr val="accent3">
                  <a:lumMod val="60000"/>
                  <a:lumOff val="40000"/>
                </a:schemeClr>
              </a:solidFill>
              <a:effectLst/>
              <a:uLnTx/>
              <a:uFillTx/>
              <a:latin typeface="Trebuchet MS"/>
              <a:ea typeface="+mn-ea"/>
              <a:cs typeface="+mn-cs"/>
              <a:sym typeface="Arial Rounded"/>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FF"/>
                </a:solidFill>
                <a:effectLst/>
                <a:uLnTx/>
                <a:uFillTx/>
                <a:latin typeface="Trebuchet MS"/>
                <a:ea typeface="+mn-ea"/>
                <a:cs typeface="+mn-cs"/>
                <a:sym typeface="Arial Rounded"/>
              </a:rPr>
              <a:t>		</a:t>
            </a:r>
            <a:r>
              <a:rPr lang="en-IN" sz="1600" dirty="0">
                <a:solidFill>
                  <a:schemeClr val="bg1"/>
                </a:solidFill>
                <a:latin typeface="Cambria" panose="02040503050406030204" pitchFamily="18" charset="0"/>
                <a:ea typeface="Cambria" panose="02040503050406030204" pitchFamily="18" charset="0"/>
                <a:sym typeface="Arial Rounded"/>
              </a:rPr>
              <a:t>K. RAM SAI				-	20T91A1217</a:t>
            </a:r>
            <a:endParaRPr lang="en-IN" sz="1600" dirty="0">
              <a:solidFill>
                <a:schemeClr val="bg1"/>
              </a:solidFill>
              <a:latin typeface="Cambria" panose="02040503050406030204" pitchFamily="18"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solidFill>
                  <a:schemeClr val="bg1"/>
                </a:solidFill>
                <a:latin typeface="Cambria" panose="02040503050406030204" pitchFamily="18" charset="0"/>
                <a:ea typeface="Cambria" panose="02040503050406030204" pitchFamily="18" charset="0"/>
                <a:sym typeface="Arial Rounded"/>
              </a:rPr>
              <a:t>		</a:t>
            </a:r>
            <a:r>
              <a:rPr lang="en-IN" sz="1600" dirty="0" smtClean="0">
                <a:solidFill>
                  <a:schemeClr val="bg1"/>
                </a:solidFill>
                <a:latin typeface="Cambria" panose="02040503050406030204" pitchFamily="18" charset="0"/>
                <a:ea typeface="Cambria" panose="02040503050406030204" pitchFamily="18" charset="0"/>
                <a:sym typeface="Arial Rounded"/>
              </a:rPr>
              <a:t>K</a:t>
            </a:r>
            <a:r>
              <a:rPr lang="en-IN" sz="1600" dirty="0">
                <a:solidFill>
                  <a:schemeClr val="bg1"/>
                </a:solidFill>
                <a:latin typeface="Cambria" panose="02040503050406030204" pitchFamily="18" charset="0"/>
                <a:ea typeface="Cambria" panose="02040503050406030204" pitchFamily="18" charset="0"/>
                <a:sym typeface="Arial Rounded"/>
              </a:rPr>
              <a:t>. MADHAVA				- 	20T91A1210</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600" dirty="0">
                <a:solidFill>
                  <a:schemeClr val="bg1"/>
                </a:solidFill>
                <a:latin typeface="Cambria" panose="02040503050406030204" pitchFamily="18" charset="0"/>
                <a:ea typeface="Cambria" panose="02040503050406030204" pitchFamily="18" charset="0"/>
                <a:sym typeface="Arial Rounded"/>
              </a:rPr>
              <a:t>                     N. THRINADH CHOWDARY	-      	20T91A1231</a:t>
            </a:r>
            <a:endParaRPr lang="en-IN" sz="1600" dirty="0">
              <a:solidFill>
                <a:schemeClr val="bg1"/>
              </a:solidFill>
              <a:latin typeface="Cambria" panose="02040503050406030204" pitchFamily="18" charset="0"/>
              <a:ea typeface="Cambria" panose="02040503050406030204" pitchFamily="18" charset="0"/>
            </a:endParaRPr>
          </a:p>
        </p:txBody>
      </p:sp>
      <p:sp>
        <p:nvSpPr>
          <p:cNvPr id="25" name="TextBox 24">
            <a:extLst>
              <a:ext uri="{FF2B5EF4-FFF2-40B4-BE49-F238E27FC236}">
                <a16:creationId xmlns:a16="http://schemas.microsoft.com/office/drawing/2014/main" xmlns="" id="{3BD35347-546C-49A3-1B28-F4D0E140F842}"/>
              </a:ext>
            </a:extLst>
          </p:cNvPr>
          <p:cNvSpPr txBox="1"/>
          <p:nvPr/>
        </p:nvSpPr>
        <p:spPr>
          <a:xfrm>
            <a:off x="471339" y="191202"/>
            <a:ext cx="11519555" cy="400110"/>
          </a:xfrm>
          <a:prstGeom prst="rect">
            <a:avLst/>
          </a:prstGeom>
          <a:noFill/>
        </p:spPr>
        <p:txBody>
          <a:bodyPr wrap="square">
            <a:spAutoFit/>
          </a:bodyPr>
          <a:lstStyle/>
          <a:p>
            <a:pPr algn="ctr"/>
            <a:r>
              <a:rPr lang="en-GB" sz="2000" b="1" spc="300" dirty="0">
                <a:solidFill>
                  <a:schemeClr val="bg2">
                    <a:lumMod val="90000"/>
                  </a:schemeClr>
                </a:solidFill>
                <a:latin typeface="Biome" panose="020B0503030204020804" pitchFamily="34" charset="0"/>
                <a:ea typeface="Segoe UI Black" panose="020B0A02040204020203" pitchFamily="34" charset="0"/>
                <a:cs typeface="Biome" panose="020B0503030204020804" pitchFamily="34" charset="0"/>
              </a:rPr>
              <a:t>Helmet Detection for Vehicle Ignition and riding,</a:t>
            </a:r>
            <a:r>
              <a:rPr lang="en-US" sz="2000" b="1" spc="300" dirty="0">
                <a:solidFill>
                  <a:schemeClr val="bg2">
                    <a:lumMod val="90000"/>
                  </a:schemeClr>
                </a:solidFill>
                <a:latin typeface="Biome" panose="020B0503030204020804" pitchFamily="34" charset="0"/>
                <a:ea typeface="Segoe UI Black" panose="020B0A02040204020203" pitchFamily="34" charset="0"/>
                <a:cs typeface="Biome" panose="020B0503030204020804" pitchFamily="34" charset="0"/>
              </a:rPr>
              <a:t> A Click for Safety</a:t>
            </a:r>
          </a:p>
        </p:txBody>
      </p:sp>
    </p:spTree>
    <p:extLst>
      <p:ext uri="{BB962C8B-B14F-4D97-AF65-F5344CB8AC3E}">
        <p14:creationId xmlns:p14="http://schemas.microsoft.com/office/powerpoint/2010/main" xmlns="" val="3129061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EEC874FE-D9D3-7AE6-63A4-3284CC0E3744}"/>
              </a:ext>
            </a:extLst>
          </p:cNvPr>
          <p:cNvSpPr>
            <a:spLocks noGrp="1"/>
          </p:cNvSpPr>
          <p:nvPr>
            <p:ph type="title"/>
          </p:nvPr>
        </p:nvSpPr>
        <p:spPr/>
        <p:txBody>
          <a:bodyPr/>
          <a:lstStyle/>
          <a:p>
            <a:r>
              <a:rPr lang="en-US" sz="4400" dirty="0">
                <a:ea typeface="+mn-ea"/>
                <a:cs typeface="+mn-cs"/>
              </a:rPr>
              <a:t>Modules</a:t>
            </a:r>
            <a:endParaRPr lang="en-IN" dirty="0"/>
          </a:p>
        </p:txBody>
      </p:sp>
      <p:sp>
        <p:nvSpPr>
          <p:cNvPr id="12" name="Text Placeholder 11">
            <a:extLst>
              <a:ext uri="{FF2B5EF4-FFF2-40B4-BE49-F238E27FC236}">
                <a16:creationId xmlns:a16="http://schemas.microsoft.com/office/drawing/2014/main" xmlns="" id="{97354A30-FD56-198F-ABC5-980C0E4693D7}"/>
              </a:ext>
            </a:extLst>
          </p:cNvPr>
          <p:cNvSpPr>
            <a:spLocks noGrp="1"/>
          </p:cNvSpPr>
          <p:nvPr>
            <p:ph type="body" sz="quarter" idx="13"/>
          </p:nvPr>
        </p:nvSpPr>
        <p:spPr/>
        <p:txBody>
          <a:bodyPr/>
          <a:lstStyle/>
          <a:p>
            <a:pPr marL="285750" indent="-285750">
              <a:buClr>
                <a:schemeClr val="tx2"/>
              </a:buClr>
              <a:buFont typeface="Arial" panose="020B0604020202020204" pitchFamily="34" charset="0"/>
              <a:buChar char="•"/>
            </a:pPr>
            <a:r>
              <a:rPr lang="en-US" dirty="0"/>
              <a:t>Perform non-maximum suppression to eliminate redundant overlapping boxes with lower confidences</a:t>
            </a:r>
          </a:p>
          <a:p>
            <a:pPr marL="285750" indent="-285750">
              <a:buClr>
                <a:schemeClr val="tx2"/>
              </a:buClr>
              <a:buFont typeface="Arial" panose="020B0604020202020204" pitchFamily="34" charset="0"/>
              <a:buChar char="•"/>
            </a:pPr>
            <a:r>
              <a:rPr lang="en-US" dirty="0" err="1"/>
              <a:t>My_class</a:t>
            </a:r>
            <a:r>
              <a:rPr lang="en-US" dirty="0"/>
              <a:t> : ’Helmet’&lt;if</a:t>
            </a:r>
          </a:p>
          <a:p>
            <a:pPr marL="263525">
              <a:buClr>
                <a:schemeClr val="tx2"/>
              </a:buClr>
            </a:pPr>
            <a:r>
              <a:rPr lang="en-US" dirty="0"/>
              <a:t>Recognizing face Predict-&gt;</a:t>
            </a:r>
          </a:p>
          <a:p>
            <a:pPr marL="263525">
              <a:buClr>
                <a:schemeClr val="tx2"/>
              </a:buClr>
            </a:pPr>
            <a:r>
              <a:rPr lang="en-US" dirty="0"/>
              <a:t>Helmet detected / Not detected </a:t>
            </a:r>
          </a:p>
          <a:p>
            <a:endParaRPr lang="en-IN" dirty="0"/>
          </a:p>
        </p:txBody>
      </p:sp>
      <p:sp>
        <p:nvSpPr>
          <p:cNvPr id="5" name="Footer Placeholder 4">
            <a:extLst>
              <a:ext uri="{FF2B5EF4-FFF2-40B4-BE49-F238E27FC236}">
                <a16:creationId xmlns:a16="http://schemas.microsoft.com/office/drawing/2014/main" xmlns="" id="{B690537A-D9FE-B8F0-5C94-13177B38738E}"/>
              </a:ext>
            </a:extLst>
          </p:cNvPr>
          <p:cNvSpPr>
            <a:spLocks noGrp="1"/>
          </p:cNvSpPr>
          <p:nvPr>
            <p:ph type="ftr" sz="quarter" idx="11"/>
          </p:nvPr>
        </p:nvSpPr>
        <p:spPr>
          <a:xfrm>
            <a:off x="10424160" y="5901347"/>
            <a:ext cx="1717040" cy="489294"/>
          </a:xfrm>
        </p:spPr>
        <p:txBody>
          <a:bodyPr/>
          <a:lstStyle/>
          <a:p>
            <a:r>
              <a:rPr lang="en-US" sz="2000" b="1" dirty="0" smtClean="0">
                <a:latin typeface="Times New Roman" pitchFamily="18" charset="0"/>
                <a:cs typeface="Times New Roman" pitchFamily="18" charset="0"/>
              </a:rPr>
              <a:t>26</a:t>
            </a:r>
            <a:r>
              <a:rPr lang="en-US" sz="2000" b="1" dirty="0" smtClean="0">
                <a:latin typeface="Times New Roman" pitchFamily="18" charset="0"/>
                <a:cs typeface="Times New Roman" pitchFamily="18" charset="0"/>
              </a:rPr>
              <a:t>/03/2024</a:t>
            </a:r>
            <a:endParaRPr lang="en-US" sz="20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xmlns="" val="2510908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2" y="1932708"/>
            <a:ext cx="4326514" cy="988913"/>
          </a:xfrm>
        </p:spPr>
        <p:txBody>
          <a:bodyPr/>
          <a:lstStyle/>
          <a:p>
            <a:r>
              <a:rPr lang="en-US" dirty="0" smtClean="0"/>
              <a:t>UML Diagrams</a:t>
            </a:r>
            <a:endParaRPr lang="en-US" dirty="0"/>
          </a:p>
        </p:txBody>
      </p:sp>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smtClean="0"/>
          </a:p>
        </p:txBody>
      </p:sp>
      <p:pic>
        <p:nvPicPr>
          <p:cNvPr id="16386" name="Picture 2" descr="UML Tools - Javatpoint"/>
          <p:cNvPicPr>
            <a:picLocks noChangeAspect="1" noChangeArrowheads="1"/>
          </p:cNvPicPr>
          <p:nvPr/>
        </p:nvPicPr>
        <p:blipFill>
          <a:blip r:embed="rId2"/>
          <a:srcRect/>
          <a:stretch>
            <a:fillRect/>
          </a:stretch>
        </p:blipFill>
        <p:spPr bwMode="auto">
          <a:xfrm>
            <a:off x="8243667" y="2277208"/>
            <a:ext cx="2973119" cy="2973119"/>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b="1" dirty="0" smtClean="0">
                <a:latin typeface="Times New Roman" pitchFamily="18" charset="0"/>
                <a:cs typeface="Times New Roman" pitchFamily="18" charset="0"/>
              </a:rPr>
              <a:t>26</a:t>
            </a:r>
            <a:r>
              <a:rPr lang="en-US" b="1" dirty="0" smtClean="0">
                <a:latin typeface="Times New Roman" pitchFamily="18" charset="0"/>
                <a:cs typeface="Times New Roman" pitchFamily="18" charset="0"/>
              </a:rPr>
              <a:t>/03/2024</a:t>
            </a:r>
            <a:endParaRPr lang="en-US" b="1" dirty="0" smtClean="0">
              <a:latin typeface="Times New Roman" pitchFamily="18" charset="0"/>
              <a:cs typeface="Times New Roman" pitchFamily="18" charset="0"/>
            </a:endParaRPr>
          </a:p>
        </p:txBody>
      </p:sp>
      <p:sp>
        <p:nvSpPr>
          <p:cNvPr id="5" name="Rectangle 4"/>
          <p:cNvSpPr/>
          <p:nvPr/>
        </p:nvSpPr>
        <p:spPr>
          <a:xfrm>
            <a:off x="0" y="2545773"/>
            <a:ext cx="3823701" cy="577850"/>
          </a:xfrm>
          <a:prstGeom prst="rect">
            <a:avLst/>
          </a:prstGeom>
        </p:spPr>
        <p:txBody>
          <a:bodyPr wrap="square">
            <a:spAutoFit/>
          </a:bodyPr>
          <a:lstStyle/>
          <a:p>
            <a:pPr marL="285750" indent="-285750">
              <a:lnSpc>
                <a:spcPct val="150000"/>
              </a:lnSpc>
              <a:spcBef>
                <a:spcPts val="1000"/>
              </a:spcBef>
              <a:buClr>
                <a:schemeClr val="accent6"/>
              </a:buClr>
              <a:buFont typeface="Arial" panose="020B0604020202020204" pitchFamily="34" charset="0"/>
              <a:buChar char="•"/>
            </a:pPr>
            <a:r>
              <a:rPr lang="en-US" sz="2400" dirty="0" smtClean="0">
                <a:solidFill>
                  <a:schemeClr val="bg1"/>
                </a:solidFill>
                <a:cs typeface="Biome" panose="020B0503030204020804" pitchFamily="34" charset="0"/>
              </a:rPr>
              <a:t>Usecase diagram</a:t>
            </a:r>
            <a:endParaRPr lang="en-US" sz="2400" dirty="0">
              <a:solidFill>
                <a:schemeClr val="bg1"/>
              </a:solidFill>
              <a:cs typeface="Biome" panose="020B0503030204020804" pitchFamily="34" charset="0"/>
            </a:endParaRPr>
          </a:p>
        </p:txBody>
      </p:sp>
      <p:pic>
        <p:nvPicPr>
          <p:cNvPr id="1026" name="Picture 2" descr="E:\Download\use case diagram.jpg"/>
          <p:cNvPicPr>
            <a:picLocks noChangeAspect="1" noChangeArrowheads="1"/>
          </p:cNvPicPr>
          <p:nvPr/>
        </p:nvPicPr>
        <p:blipFill>
          <a:blip r:embed="rId2"/>
          <a:srcRect/>
          <a:stretch>
            <a:fillRect/>
          </a:stretch>
        </p:blipFill>
        <p:spPr bwMode="auto">
          <a:xfrm>
            <a:off x="2899317" y="-52052"/>
            <a:ext cx="9292683" cy="691005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70717"/>
            <a:ext cx="2428205" cy="501807"/>
          </a:xfrm>
        </p:spPr>
        <p:txBody>
          <a:bodyPr/>
          <a:lstStyle/>
          <a:p>
            <a:r>
              <a:rPr lang="en-US" sz="2400" dirty="0" smtClean="0">
                <a:latin typeface="+mn-lt"/>
                <a:ea typeface="+mn-ea"/>
              </a:rPr>
              <a:t>Class</a:t>
            </a:r>
            <a:r>
              <a:rPr lang="en-US" dirty="0" smtClean="0"/>
              <a:t> </a:t>
            </a:r>
            <a:r>
              <a:rPr lang="en-US" sz="2400" dirty="0" smtClean="0">
                <a:latin typeface="+mn-lt"/>
                <a:ea typeface="+mn-ea"/>
              </a:rPr>
              <a:t>diagram</a:t>
            </a:r>
            <a:endParaRPr lang="en-US" sz="2400" dirty="0">
              <a:latin typeface="+mn-lt"/>
              <a:ea typeface="+mn-ea"/>
            </a:endParaRPr>
          </a:p>
        </p:txBody>
      </p:sp>
      <p:sp>
        <p:nvSpPr>
          <p:cNvPr id="4" name="Footer Placeholder 3"/>
          <p:cNvSpPr>
            <a:spLocks noGrp="1"/>
          </p:cNvSpPr>
          <p:nvPr>
            <p:ph type="ftr" sz="quarter" idx="11"/>
          </p:nvPr>
        </p:nvSpPr>
        <p:spPr/>
        <p:txBody>
          <a:bodyPr/>
          <a:lstStyle/>
          <a:p>
            <a:r>
              <a:rPr lang="en-US" dirty="0" smtClean="0">
                <a:latin typeface="Times New Roman" pitchFamily="18" charset="0"/>
                <a:cs typeface="Times New Roman" pitchFamily="18" charset="0"/>
              </a:rPr>
              <a:t>26</a:t>
            </a:r>
            <a:r>
              <a:rPr lang="en-US" dirty="0" smtClean="0">
                <a:latin typeface="Times New Roman" pitchFamily="18" charset="0"/>
                <a:cs typeface="Times New Roman" pitchFamily="18" charset="0"/>
              </a:rPr>
              <a:t>/03/2024</a:t>
            </a:r>
            <a:endParaRPr lang="en-US" dirty="0" smtClean="0">
              <a:latin typeface="Times New Roman" pitchFamily="18" charset="0"/>
              <a:cs typeface="Times New Roman" pitchFamily="18" charset="0"/>
            </a:endParaRPr>
          </a:p>
        </p:txBody>
      </p:sp>
      <p:pic>
        <p:nvPicPr>
          <p:cNvPr id="1026" name="Picture 2" descr="E:\Download\CLASS DIAGRAM.jpg"/>
          <p:cNvPicPr>
            <a:picLocks noChangeAspect="1" noChangeArrowheads="1"/>
          </p:cNvPicPr>
          <p:nvPr/>
        </p:nvPicPr>
        <p:blipFill>
          <a:blip r:embed="rId2"/>
          <a:srcRect/>
          <a:stretch>
            <a:fillRect/>
          </a:stretch>
        </p:blipFill>
        <p:spPr bwMode="auto">
          <a:xfrm>
            <a:off x="3135331" y="0"/>
            <a:ext cx="9056669" cy="6773919"/>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815" y="2542478"/>
            <a:ext cx="2810107" cy="379143"/>
          </a:xfrm>
        </p:spPr>
        <p:txBody>
          <a:bodyPr/>
          <a:lstStyle/>
          <a:p>
            <a:r>
              <a:rPr lang="en-US" sz="2400" dirty="0" smtClean="0">
                <a:latin typeface="+mn-lt"/>
                <a:ea typeface="+mn-ea"/>
              </a:rPr>
              <a:t>Object diagram</a:t>
            </a:r>
            <a:endParaRPr lang="en-US" sz="2400" dirty="0">
              <a:latin typeface="+mn-lt"/>
              <a:ea typeface="+mn-ea"/>
            </a:endParaRPr>
          </a:p>
        </p:txBody>
      </p:sp>
      <p:sp>
        <p:nvSpPr>
          <p:cNvPr id="4" name="Footer Placeholder 3"/>
          <p:cNvSpPr>
            <a:spLocks noGrp="1"/>
          </p:cNvSpPr>
          <p:nvPr>
            <p:ph type="ftr" sz="quarter" idx="11"/>
          </p:nvPr>
        </p:nvSpPr>
        <p:spPr/>
        <p:txBody>
          <a:bodyPr/>
          <a:lstStyle/>
          <a:p>
            <a:r>
              <a:rPr lang="en-US" b="1" dirty="0" smtClean="0">
                <a:latin typeface="Times New Roman" pitchFamily="18" charset="0"/>
                <a:cs typeface="Times New Roman" pitchFamily="18" charset="0"/>
              </a:rPr>
              <a:t>26</a:t>
            </a:r>
            <a:r>
              <a:rPr lang="en-US" b="1" dirty="0" smtClean="0">
                <a:latin typeface="Times New Roman" pitchFamily="18" charset="0"/>
                <a:cs typeface="Times New Roman" pitchFamily="18" charset="0"/>
              </a:rPr>
              <a:t>/03/2024</a:t>
            </a:r>
            <a:endParaRPr lang="en-US" b="1" dirty="0" smtClean="0">
              <a:latin typeface="Times New Roman" pitchFamily="18" charset="0"/>
              <a:cs typeface="Times New Roman" pitchFamily="18" charset="0"/>
            </a:endParaRPr>
          </a:p>
        </p:txBody>
      </p:sp>
      <p:pic>
        <p:nvPicPr>
          <p:cNvPr id="13313" name="Picture 1" descr="G:\Download\OBJECT DIAGRAM.jpg"/>
          <p:cNvPicPr>
            <a:picLocks noChangeAspect="1" noChangeArrowheads="1"/>
          </p:cNvPicPr>
          <p:nvPr/>
        </p:nvPicPr>
        <p:blipFill>
          <a:blip r:embed="rId2"/>
          <a:srcRect/>
          <a:stretch>
            <a:fillRect/>
          </a:stretch>
        </p:blipFill>
        <p:spPr bwMode="auto">
          <a:xfrm>
            <a:off x="2389072" y="1"/>
            <a:ext cx="9802928" cy="68580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09024"/>
            <a:ext cx="2104819" cy="412598"/>
          </a:xfrm>
        </p:spPr>
        <p:txBody>
          <a:bodyPr/>
          <a:lstStyle/>
          <a:p>
            <a:r>
              <a:rPr lang="en-US" sz="2400" dirty="0" smtClean="0">
                <a:latin typeface="+mn-lt"/>
                <a:ea typeface="+mn-ea"/>
              </a:rPr>
              <a:t>State diagram</a:t>
            </a:r>
            <a:endParaRPr lang="en-US" sz="2400" dirty="0">
              <a:latin typeface="+mn-lt"/>
              <a:ea typeface="+mn-ea"/>
            </a:endParaRPr>
          </a:p>
        </p:txBody>
      </p:sp>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smtClean="0"/>
          </a:p>
        </p:txBody>
      </p:sp>
      <p:pic>
        <p:nvPicPr>
          <p:cNvPr id="12289" name="Picture 1" descr="G:\Download\state diagram.jpg"/>
          <p:cNvPicPr>
            <a:picLocks noChangeAspect="1" noChangeArrowheads="1"/>
          </p:cNvPicPr>
          <p:nvPr/>
        </p:nvPicPr>
        <p:blipFill>
          <a:blip r:embed="rId2"/>
          <a:srcRect/>
          <a:stretch>
            <a:fillRect/>
          </a:stretch>
        </p:blipFill>
        <p:spPr bwMode="auto">
          <a:xfrm>
            <a:off x="2104818" y="0"/>
            <a:ext cx="10087181" cy="6858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727" y="2397512"/>
            <a:ext cx="2338995" cy="524110"/>
          </a:xfrm>
        </p:spPr>
        <p:txBody>
          <a:bodyPr/>
          <a:lstStyle/>
          <a:p>
            <a:r>
              <a:rPr lang="en-US" sz="2400" dirty="0" smtClean="0">
                <a:latin typeface="+mn-lt"/>
              </a:rPr>
              <a:t>Activity diagram</a:t>
            </a:r>
            <a:endParaRPr lang="en-US" sz="2400" dirty="0">
              <a:latin typeface="+mn-lt"/>
            </a:endParaRPr>
          </a:p>
        </p:txBody>
      </p:sp>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a:p>
        </p:txBody>
      </p:sp>
      <p:pic>
        <p:nvPicPr>
          <p:cNvPr id="1029" name="Picture 5" descr="E:\Download\ACTIVITY DIAGRAM.jpg"/>
          <p:cNvPicPr>
            <a:picLocks noChangeAspect="1" noChangeArrowheads="1"/>
          </p:cNvPicPr>
          <p:nvPr/>
        </p:nvPicPr>
        <p:blipFill>
          <a:blip r:embed="rId2"/>
          <a:srcRect/>
          <a:stretch>
            <a:fillRect/>
          </a:stretch>
        </p:blipFill>
        <p:spPr bwMode="auto">
          <a:xfrm>
            <a:off x="5354614" y="0"/>
            <a:ext cx="6837386" cy="68580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77" y="2475570"/>
            <a:ext cx="2807346" cy="446051"/>
          </a:xfrm>
        </p:spPr>
        <p:txBody>
          <a:bodyPr/>
          <a:lstStyle/>
          <a:p>
            <a:r>
              <a:rPr lang="en-US" sz="2400" dirty="0" smtClean="0">
                <a:latin typeface="+mn-lt"/>
              </a:rPr>
              <a:t>Sequence diagram</a:t>
            </a:r>
            <a:endParaRPr lang="en-US" sz="2400" dirty="0">
              <a:latin typeface="+mn-lt"/>
            </a:endParaRPr>
          </a:p>
        </p:txBody>
      </p:sp>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smtClean="0"/>
          </a:p>
        </p:txBody>
      </p:sp>
      <p:pic>
        <p:nvPicPr>
          <p:cNvPr id="11265" name="Picture 1" descr="C:\Users\AI&amp;ML LAB\Desktop\RamSai\Sequence.jpg"/>
          <p:cNvPicPr>
            <a:picLocks noChangeAspect="1" noChangeArrowheads="1"/>
          </p:cNvPicPr>
          <p:nvPr/>
        </p:nvPicPr>
        <p:blipFill>
          <a:blip r:embed="rId2"/>
          <a:srcRect/>
          <a:stretch>
            <a:fillRect/>
          </a:stretch>
        </p:blipFill>
        <p:spPr bwMode="auto">
          <a:xfrm>
            <a:off x="2943922" y="0"/>
            <a:ext cx="9248077" cy="6741968"/>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405" y="2464420"/>
            <a:ext cx="3767257" cy="457202"/>
          </a:xfrm>
        </p:spPr>
        <p:txBody>
          <a:bodyPr/>
          <a:lstStyle/>
          <a:p>
            <a:r>
              <a:rPr lang="en-US" sz="2400" dirty="0" smtClean="0">
                <a:latin typeface="+mn-lt"/>
              </a:rPr>
              <a:t>Collaboration diagram</a:t>
            </a:r>
            <a:endParaRPr lang="en-US" sz="2400" dirty="0">
              <a:latin typeface="+mn-lt"/>
            </a:endParaRPr>
          </a:p>
        </p:txBody>
      </p:sp>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smtClean="0"/>
          </a:p>
        </p:txBody>
      </p:sp>
      <p:pic>
        <p:nvPicPr>
          <p:cNvPr id="10241" name="Picture 1" descr="C:\Users\AI&amp;ML LAB\Desktop\RamSai\COLABATIVE DIAGRAM.jpg"/>
          <p:cNvPicPr>
            <a:picLocks noChangeAspect="1" noChangeArrowheads="1"/>
          </p:cNvPicPr>
          <p:nvPr/>
        </p:nvPicPr>
        <p:blipFill>
          <a:blip r:embed="rId2"/>
          <a:srcRect/>
          <a:stretch>
            <a:fillRect/>
          </a:stretch>
        </p:blipFill>
        <p:spPr bwMode="auto">
          <a:xfrm>
            <a:off x="3453160" y="66442"/>
            <a:ext cx="8088352" cy="6796449"/>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4266"/>
            <a:ext cx="2438400" cy="938734"/>
          </a:xfrm>
        </p:spPr>
        <p:txBody>
          <a:bodyPr/>
          <a:lstStyle/>
          <a:p>
            <a:r>
              <a:rPr lang="en-US" dirty="0" smtClean="0"/>
              <a:t>CODES</a:t>
            </a:r>
            <a:endParaRPr lang="en-US" dirty="0"/>
          </a:p>
        </p:txBody>
      </p:sp>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smtClean="0"/>
          </a:p>
        </p:txBody>
      </p:sp>
      <p:pic>
        <p:nvPicPr>
          <p:cNvPr id="5" name="Picture 4" descr="code_page1_send.jpg"/>
          <p:cNvPicPr>
            <a:picLocks noChangeAspect="1"/>
          </p:cNvPicPr>
          <p:nvPr/>
        </p:nvPicPr>
        <p:blipFill>
          <a:blip r:embed="rId2"/>
          <a:stretch>
            <a:fillRect/>
          </a:stretch>
        </p:blipFill>
        <p:spPr>
          <a:xfrm>
            <a:off x="2438401" y="0"/>
            <a:ext cx="9753599" cy="6818486"/>
          </a:xfrm>
          <a:prstGeom prst="rect">
            <a:avLst/>
          </a:prstGeom>
        </p:spPr>
      </p:pic>
      <p:sp>
        <p:nvSpPr>
          <p:cNvPr id="6" name="Rectangle 5"/>
          <p:cNvSpPr/>
          <p:nvPr/>
        </p:nvSpPr>
        <p:spPr>
          <a:xfrm>
            <a:off x="1" y="1447800"/>
            <a:ext cx="2162772" cy="769441"/>
          </a:xfrm>
          <a:prstGeom prst="rect">
            <a:avLst/>
          </a:prstGeom>
        </p:spPr>
        <p:txBody>
          <a:bodyPr wrap="none">
            <a:spAutoFit/>
          </a:bodyPr>
          <a:lstStyle/>
          <a:p>
            <a:r>
              <a:rPr lang="en-US" sz="4400" dirty="0" smtClean="0">
                <a:solidFill>
                  <a:srgbClr val="FFFFFF"/>
                </a:solidFill>
                <a:latin typeface="Biome"/>
                <a:ea typeface="+mj-ea"/>
              </a:rPr>
              <a:t>send.py</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7874EA-2F67-60CD-631F-5A787057F8CE}"/>
              </a:ext>
            </a:extLst>
          </p:cNvPr>
          <p:cNvSpPr>
            <a:spLocks noGrp="1"/>
          </p:cNvSpPr>
          <p:nvPr>
            <p:ph type="title"/>
          </p:nvPr>
        </p:nvSpPr>
        <p:spPr>
          <a:xfrm>
            <a:off x="2" y="762991"/>
            <a:ext cx="12191998" cy="3120449"/>
          </a:xfrm>
        </p:spPr>
        <p:txBody>
          <a:bodyPr/>
          <a:lstStyle/>
          <a:p>
            <a:r>
              <a:rPr lang="en-GB" dirty="0"/>
              <a:t> </a:t>
            </a:r>
            <a:r>
              <a:rPr lang="en-GB" spc="300" dirty="0">
                <a:solidFill>
                  <a:schemeClr val="accent3">
                    <a:lumMod val="60000"/>
                    <a:lumOff val="40000"/>
                  </a:schemeClr>
                </a:solidFill>
              </a:rPr>
              <a:t>Helmet Detection for Vehicle Ignition and riding</a:t>
            </a:r>
            <a:endParaRPr lang="en-US" spc="300" dirty="0">
              <a:solidFill>
                <a:schemeClr val="accent3">
                  <a:lumMod val="60000"/>
                  <a:lumOff val="40000"/>
                </a:schemeClr>
              </a:solidFill>
            </a:endParaRPr>
          </a:p>
        </p:txBody>
      </p:sp>
      <p:sp>
        <p:nvSpPr>
          <p:cNvPr id="4" name="Subtitle 3">
            <a:extLst>
              <a:ext uri="{FF2B5EF4-FFF2-40B4-BE49-F238E27FC236}">
                <a16:creationId xmlns:a16="http://schemas.microsoft.com/office/drawing/2014/main" xmlns="" id="{2981AB9E-AF0F-CAD0-2DD2-D640FB871E66}"/>
              </a:ext>
            </a:extLst>
          </p:cNvPr>
          <p:cNvSpPr>
            <a:spLocks noGrp="1"/>
          </p:cNvSpPr>
          <p:nvPr>
            <p:ph type="subTitle" idx="1"/>
          </p:nvPr>
        </p:nvSpPr>
        <p:spPr>
          <a:xfrm>
            <a:off x="62840" y="3950331"/>
            <a:ext cx="12191997" cy="781119"/>
          </a:xfrm>
        </p:spPr>
        <p:txBody>
          <a:bodyPr/>
          <a:lstStyle/>
          <a:p>
            <a:r>
              <a:rPr lang="en-US" spc="300" dirty="0"/>
              <a:t>A Click for Safety</a:t>
            </a:r>
          </a:p>
        </p:txBody>
      </p:sp>
      <p:sp>
        <p:nvSpPr>
          <p:cNvPr id="3" name="Text Placeholder 2">
            <a:extLst>
              <a:ext uri="{FF2B5EF4-FFF2-40B4-BE49-F238E27FC236}">
                <a16:creationId xmlns:a16="http://schemas.microsoft.com/office/drawing/2014/main" xmlns="" id="{B8DDCA66-AFF2-6563-D886-02501959F735}"/>
              </a:ext>
            </a:extLst>
          </p:cNvPr>
          <p:cNvSpPr>
            <a:spLocks noGrp="1"/>
          </p:cNvSpPr>
          <p:nvPr>
            <p:ph type="body" sz="quarter" idx="10"/>
          </p:nvPr>
        </p:nvSpPr>
        <p:spPr/>
        <p:txBody>
          <a:bodyPr/>
          <a:lstStyle/>
          <a:p>
            <a:r>
              <a:rPr lang="en-US" dirty="0"/>
              <a:t>USING DEEP LEARING AND IMAGE PREPROCESSING</a:t>
            </a:r>
          </a:p>
        </p:txBody>
      </p:sp>
    </p:spTree>
    <p:extLst>
      <p:ext uri="{BB962C8B-B14F-4D97-AF65-F5344CB8AC3E}">
        <p14:creationId xmlns:p14="http://schemas.microsoft.com/office/powerpoint/2010/main" xmlns="" val="24980314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smtClean="0"/>
          </a:p>
        </p:txBody>
      </p:sp>
      <p:pic>
        <p:nvPicPr>
          <p:cNvPr id="5" name="Picture 4" descr="code_page2_send.JPG"/>
          <p:cNvPicPr>
            <a:picLocks noChangeAspect="1"/>
          </p:cNvPicPr>
          <p:nvPr/>
        </p:nvPicPr>
        <p:blipFill>
          <a:blip r:embed="rId2"/>
          <a:stretch>
            <a:fillRect/>
          </a:stretch>
        </p:blipFill>
        <p:spPr>
          <a:xfrm>
            <a:off x="561109" y="10392"/>
            <a:ext cx="11630891" cy="623728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smtClean="0"/>
          </a:p>
        </p:txBody>
      </p:sp>
      <p:pic>
        <p:nvPicPr>
          <p:cNvPr id="5" name="Picture 4" descr="code_page3_send.JPG"/>
          <p:cNvPicPr>
            <a:picLocks noChangeAspect="1"/>
          </p:cNvPicPr>
          <p:nvPr/>
        </p:nvPicPr>
        <p:blipFill>
          <a:blip r:embed="rId2"/>
          <a:stretch>
            <a:fillRect/>
          </a:stretch>
        </p:blipFill>
        <p:spPr>
          <a:xfrm>
            <a:off x="1392382" y="145473"/>
            <a:ext cx="10120745" cy="631767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2177"/>
            <a:ext cx="1206893" cy="521322"/>
          </a:xfrm>
        </p:spPr>
        <p:txBody>
          <a:bodyPr/>
          <a:lstStyle/>
          <a:p>
            <a:r>
              <a:rPr lang="en-US" sz="2400" dirty="0" smtClean="0">
                <a:latin typeface="+mn-lt"/>
              </a:rPr>
              <a:t>Utils.py</a:t>
            </a:r>
            <a:endParaRPr lang="en-US" sz="2400" dirty="0">
              <a:latin typeface="+mn-lt"/>
            </a:endParaRPr>
          </a:p>
        </p:txBody>
      </p:sp>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smtClean="0"/>
          </a:p>
        </p:txBody>
      </p:sp>
      <p:pic>
        <p:nvPicPr>
          <p:cNvPr id="5" name="Picture 4" descr="code_page4_utility.JPG"/>
          <p:cNvPicPr>
            <a:picLocks noChangeAspect="1"/>
          </p:cNvPicPr>
          <p:nvPr/>
        </p:nvPicPr>
        <p:blipFill>
          <a:blip r:embed="rId2"/>
          <a:stretch>
            <a:fillRect/>
          </a:stretch>
        </p:blipFill>
        <p:spPr>
          <a:xfrm>
            <a:off x="1586285" y="272177"/>
            <a:ext cx="10477560" cy="633023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smtClean="0"/>
          </a:p>
        </p:txBody>
      </p:sp>
      <p:pic>
        <p:nvPicPr>
          <p:cNvPr id="5" name="Picture 4" descr="code_page5_ulity.JPG"/>
          <p:cNvPicPr>
            <a:picLocks noChangeAspect="1"/>
          </p:cNvPicPr>
          <p:nvPr/>
        </p:nvPicPr>
        <p:blipFill>
          <a:blip r:embed="rId2"/>
          <a:stretch>
            <a:fillRect/>
          </a:stretch>
        </p:blipFill>
        <p:spPr>
          <a:xfrm>
            <a:off x="1380232" y="436418"/>
            <a:ext cx="10662832" cy="616599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a:p>
        </p:txBody>
      </p:sp>
      <p:sp>
        <p:nvSpPr>
          <p:cNvPr id="6" name="TextBox 5"/>
          <p:cNvSpPr txBox="1"/>
          <p:nvPr/>
        </p:nvSpPr>
        <p:spPr>
          <a:xfrm>
            <a:off x="144377" y="481263"/>
            <a:ext cx="4793381" cy="369332"/>
          </a:xfrm>
          <a:prstGeom prst="rect">
            <a:avLst/>
          </a:prstGeom>
          <a:noFill/>
        </p:spPr>
        <p:txBody>
          <a:bodyPr wrap="square" rtlCol="0">
            <a:spAutoFit/>
          </a:bodyPr>
          <a:lstStyle/>
          <a:p>
            <a:r>
              <a:rPr lang="en-US" b="1" dirty="0" smtClean="0">
                <a:solidFill>
                  <a:schemeClr val="bg1"/>
                </a:solidFill>
                <a:latin typeface="Times New Roman" pitchFamily="18" charset="0"/>
                <a:cs typeface="Times New Roman" pitchFamily="18" charset="0"/>
              </a:rPr>
              <a:t>smart_helmet_withBuzzer_LEDS.C</a:t>
            </a:r>
            <a:endParaRPr lang="en-US" b="1" dirty="0">
              <a:solidFill>
                <a:schemeClr val="bg1"/>
              </a:solidFill>
              <a:latin typeface="Times New Roman" pitchFamily="18" charset="0"/>
              <a:cs typeface="Times New Roman" pitchFamily="18" charset="0"/>
            </a:endParaRPr>
          </a:p>
        </p:txBody>
      </p:sp>
      <p:pic>
        <p:nvPicPr>
          <p:cNvPr id="50178" name="Picture 2"/>
          <p:cNvPicPr>
            <a:picLocks noChangeAspect="1" noChangeArrowheads="1"/>
          </p:cNvPicPr>
          <p:nvPr/>
        </p:nvPicPr>
        <p:blipFill>
          <a:blip r:embed="rId2"/>
          <a:srcRect/>
          <a:stretch>
            <a:fillRect/>
          </a:stretch>
        </p:blipFill>
        <p:spPr bwMode="auto">
          <a:xfrm>
            <a:off x="2282987" y="954087"/>
            <a:ext cx="8178800" cy="52832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26/03/2024</a:t>
            </a:r>
            <a:endParaRPr lang="en-US" dirty="0"/>
          </a:p>
        </p:txBody>
      </p:sp>
      <p:pic>
        <p:nvPicPr>
          <p:cNvPr id="5" name="Picture 4" descr="C:\Users\dell\OneDrive\Pictures\Screenshots\Screenshot (354).png"/>
          <p:cNvPicPr/>
          <p:nvPr/>
        </p:nvPicPr>
        <p:blipFill>
          <a:blip r:embed="rId2" cstate="print"/>
          <a:srcRect/>
          <a:stretch>
            <a:fillRect/>
          </a:stretch>
        </p:blipFill>
        <p:spPr bwMode="auto">
          <a:xfrm>
            <a:off x="1107908" y="1023421"/>
            <a:ext cx="9639300" cy="5029200"/>
          </a:xfrm>
          <a:prstGeom prst="rect">
            <a:avLst/>
          </a:prstGeom>
          <a:noFill/>
          <a:ln w="9525">
            <a:noFill/>
            <a:miter lim="800000"/>
            <a:headEnd/>
            <a:tailEnd/>
          </a:ln>
        </p:spPr>
      </p:pic>
      <p:sp>
        <p:nvSpPr>
          <p:cNvPr id="6" name="Rectangle 5"/>
          <p:cNvSpPr/>
          <p:nvPr/>
        </p:nvSpPr>
        <p:spPr>
          <a:xfrm>
            <a:off x="4186746" y="6052621"/>
            <a:ext cx="2878197" cy="369332"/>
          </a:xfrm>
          <a:prstGeom prst="rect">
            <a:avLst/>
          </a:prstGeom>
        </p:spPr>
        <p:txBody>
          <a:bodyPr wrap="square">
            <a:spAutoFit/>
          </a:bodyPr>
          <a:lstStyle/>
          <a:p>
            <a:pPr algn="ctr"/>
            <a:r>
              <a:rPr lang="en-US" b="1" dirty="0" smtClean="0">
                <a:solidFill>
                  <a:schemeClr val="bg1"/>
                </a:solidFill>
              </a:rPr>
              <a:t>Libraries Installation</a:t>
            </a:r>
            <a:endParaRPr lang="en-US" dirty="0">
              <a:solidFill>
                <a:schemeClr val="bg1"/>
              </a:solidFill>
            </a:endParaRPr>
          </a:p>
        </p:txBody>
      </p:sp>
      <p:sp>
        <p:nvSpPr>
          <p:cNvPr id="7" name="TextBox 6"/>
          <p:cNvSpPr txBox="1"/>
          <p:nvPr/>
        </p:nvSpPr>
        <p:spPr>
          <a:xfrm>
            <a:off x="712269" y="558265"/>
            <a:ext cx="2589196" cy="369332"/>
          </a:xfrm>
          <a:prstGeom prst="rect">
            <a:avLst/>
          </a:prstGeom>
          <a:noFill/>
        </p:spPr>
        <p:txBody>
          <a:bodyPr wrap="square" rtlCol="0">
            <a:spAutoFit/>
          </a:bodyPr>
          <a:lstStyle/>
          <a:p>
            <a:r>
              <a:rPr lang="en-US" b="1" dirty="0" smtClean="0">
                <a:solidFill>
                  <a:schemeClr val="bg1"/>
                </a:solidFill>
                <a:latin typeface="Times New Roman" pitchFamily="18" charset="0"/>
                <a:cs typeface="Times New Roman" pitchFamily="18" charset="0"/>
              </a:rPr>
              <a:t>Screenshots</a:t>
            </a:r>
            <a:endParaRPr lang="en-US" b="1" dirty="0">
              <a:solidFill>
                <a:schemeClr val="bg1"/>
              </a:solidFill>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26/03/2024</a:t>
            </a:r>
            <a:endParaRPr lang="en-US" dirty="0"/>
          </a:p>
        </p:txBody>
      </p:sp>
      <p:pic>
        <p:nvPicPr>
          <p:cNvPr id="5" name="Picture 4" descr="C:\Users\dell\OneDrive\Pictures\Screenshots\Screenshot (350).png"/>
          <p:cNvPicPr/>
          <p:nvPr/>
        </p:nvPicPr>
        <p:blipFill>
          <a:blip r:embed="rId2" cstate="print"/>
          <a:srcRect/>
          <a:stretch>
            <a:fillRect/>
          </a:stretch>
        </p:blipFill>
        <p:spPr bwMode="auto">
          <a:xfrm>
            <a:off x="1295400" y="857250"/>
            <a:ext cx="8267699" cy="4648200"/>
          </a:xfrm>
          <a:prstGeom prst="rect">
            <a:avLst/>
          </a:prstGeom>
          <a:noFill/>
          <a:ln w="9525">
            <a:noFill/>
            <a:miter lim="800000"/>
            <a:headEnd/>
            <a:tailEnd/>
          </a:ln>
        </p:spPr>
      </p:pic>
      <p:sp>
        <p:nvSpPr>
          <p:cNvPr id="6" name="Rectangle 5"/>
          <p:cNvSpPr/>
          <p:nvPr/>
        </p:nvSpPr>
        <p:spPr>
          <a:xfrm>
            <a:off x="5076112" y="5867955"/>
            <a:ext cx="1796326" cy="369332"/>
          </a:xfrm>
          <a:prstGeom prst="rect">
            <a:avLst/>
          </a:prstGeom>
        </p:spPr>
        <p:txBody>
          <a:bodyPr wrap="none">
            <a:spAutoFit/>
          </a:bodyPr>
          <a:lstStyle/>
          <a:p>
            <a:r>
              <a:rPr lang="en-US" b="1" dirty="0" smtClean="0">
                <a:solidFill>
                  <a:schemeClr val="bg1"/>
                </a:solidFill>
                <a:latin typeface="Times New Roman" pitchFamily="18" charset="0"/>
                <a:cs typeface="Times New Roman" pitchFamily="18" charset="0"/>
              </a:rPr>
              <a:t>Output Screen 1</a:t>
            </a:r>
            <a:endParaRPr lang="en-US" dirty="0">
              <a:solidFill>
                <a:schemeClr val="bg1"/>
              </a:solidFill>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a:p>
        </p:txBody>
      </p:sp>
      <p:pic>
        <p:nvPicPr>
          <p:cNvPr id="3" name="Picture 2" descr="C:\Users\dell\OneDrive\Pictures\Screenshots\20240325_235028.jpg"/>
          <p:cNvPicPr/>
          <p:nvPr/>
        </p:nvPicPr>
        <p:blipFill>
          <a:blip r:embed="rId2" cstate="print"/>
          <a:srcRect/>
          <a:stretch>
            <a:fillRect/>
          </a:stretch>
        </p:blipFill>
        <p:spPr bwMode="auto">
          <a:xfrm rot="5400000">
            <a:off x="4126816" y="-165783"/>
            <a:ext cx="4492280" cy="6532686"/>
          </a:xfrm>
          <a:prstGeom prst="rect">
            <a:avLst/>
          </a:prstGeom>
          <a:noFill/>
          <a:ln w="9525">
            <a:noFill/>
            <a:miter lim="800000"/>
            <a:headEnd/>
            <a:tailEnd/>
          </a:ln>
        </p:spPr>
      </p:pic>
      <p:sp>
        <p:nvSpPr>
          <p:cNvPr id="9217" name="Rectangle 1"/>
          <p:cNvSpPr>
            <a:spLocks noChangeArrowheads="1"/>
          </p:cNvSpPr>
          <p:nvPr/>
        </p:nvSpPr>
        <p:spPr bwMode="auto">
          <a:xfrm>
            <a:off x="3530600" y="5465634"/>
            <a:ext cx="5461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Display Text of Output 1</a:t>
            </a:r>
            <a:endParaRPr kumimoji="0" lang="en-US" sz="2800" b="0" i="0" u="none" strike="noStrike" cap="none" normalizeH="0" baseline="0" dirty="0" smtClean="0">
              <a:ln>
                <a:noFill/>
              </a:ln>
              <a:solidFill>
                <a:schemeClr val="bg1"/>
              </a:solidFill>
              <a:effectLst/>
              <a:latin typeface="Arial" pitchFamily="34" charset="0"/>
              <a:cs typeface="Arial"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a:p>
        </p:txBody>
      </p:sp>
      <p:pic>
        <p:nvPicPr>
          <p:cNvPr id="5" name="Picture 4" descr="C:\Users\dell\OneDrive\Pictures\Screenshots\Screenshot (351).png"/>
          <p:cNvPicPr/>
          <p:nvPr/>
        </p:nvPicPr>
        <p:blipFill>
          <a:blip r:embed="rId2" cstate="print"/>
          <a:srcRect/>
          <a:stretch>
            <a:fillRect/>
          </a:stretch>
        </p:blipFill>
        <p:spPr bwMode="auto">
          <a:xfrm>
            <a:off x="2259100" y="1115182"/>
            <a:ext cx="7748500" cy="4155318"/>
          </a:xfrm>
          <a:prstGeom prst="rect">
            <a:avLst/>
          </a:prstGeom>
          <a:noFill/>
          <a:ln w="9525">
            <a:noFill/>
            <a:miter lim="800000"/>
            <a:headEnd/>
            <a:tailEnd/>
          </a:ln>
        </p:spPr>
      </p:pic>
      <p:sp>
        <p:nvSpPr>
          <p:cNvPr id="6" name="Rectangle 5"/>
          <p:cNvSpPr/>
          <p:nvPr/>
        </p:nvSpPr>
        <p:spPr>
          <a:xfrm>
            <a:off x="5302897" y="5486400"/>
            <a:ext cx="1796326" cy="369332"/>
          </a:xfrm>
          <a:prstGeom prst="rect">
            <a:avLst/>
          </a:prstGeom>
        </p:spPr>
        <p:txBody>
          <a:bodyPr wrap="none">
            <a:spAutoFit/>
          </a:bodyPr>
          <a:lstStyle/>
          <a:p>
            <a:r>
              <a:rPr lang="en-US" b="1" dirty="0" smtClean="0">
                <a:solidFill>
                  <a:schemeClr val="bg1"/>
                </a:solidFill>
                <a:latin typeface="Times New Roman" pitchFamily="18" charset="0"/>
                <a:cs typeface="Times New Roman" pitchFamily="18" charset="0"/>
              </a:rPr>
              <a:t>Output Screen 2</a:t>
            </a:r>
            <a:endParaRPr lang="en-US" dirty="0">
              <a:solidFill>
                <a:schemeClr val="bg1"/>
              </a:solidFill>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a:p>
        </p:txBody>
      </p:sp>
      <p:pic>
        <p:nvPicPr>
          <p:cNvPr id="5" name="Picture 4" descr="C:\Users\dell\OneDrive\Pictures\Screenshots\20240325_234547.jpg"/>
          <p:cNvPicPr/>
          <p:nvPr/>
        </p:nvPicPr>
        <p:blipFill>
          <a:blip r:embed="rId2" cstate="print">
            <a:lum bright="-17000"/>
          </a:blip>
          <a:srcRect/>
          <a:stretch>
            <a:fillRect/>
          </a:stretch>
        </p:blipFill>
        <p:spPr bwMode="auto">
          <a:xfrm>
            <a:off x="3111501" y="839787"/>
            <a:ext cx="6248400" cy="4392613"/>
          </a:xfrm>
          <a:prstGeom prst="rect">
            <a:avLst/>
          </a:prstGeom>
          <a:noFill/>
          <a:ln w="9525">
            <a:noFill/>
            <a:miter lim="800000"/>
            <a:headEnd/>
            <a:tailEnd/>
          </a:ln>
        </p:spPr>
      </p:pic>
      <p:sp>
        <p:nvSpPr>
          <p:cNvPr id="6" name="Rectangle 5"/>
          <p:cNvSpPr/>
          <p:nvPr/>
        </p:nvSpPr>
        <p:spPr>
          <a:xfrm>
            <a:off x="4900840" y="5435600"/>
            <a:ext cx="2608727" cy="369332"/>
          </a:xfrm>
          <a:prstGeom prst="rect">
            <a:avLst/>
          </a:prstGeom>
        </p:spPr>
        <p:txBody>
          <a:bodyPr wrap="none">
            <a:spAutoFit/>
          </a:bodyPr>
          <a:lstStyle/>
          <a:p>
            <a:r>
              <a:rPr lang="en-US" b="1" dirty="0" smtClean="0">
                <a:solidFill>
                  <a:schemeClr val="bg1"/>
                </a:solidFill>
                <a:latin typeface="Times New Roman" pitchFamily="18" charset="0"/>
                <a:cs typeface="Times New Roman" pitchFamily="18" charset="0"/>
              </a:rPr>
              <a:t>Display Text of Output 2</a:t>
            </a:r>
            <a:endParaRPr lang="en-US" dirty="0">
              <a:solidFill>
                <a:schemeClr val="bg1"/>
              </a:solidFill>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ADE638-EEEB-09B5-352D-49878B492B72}"/>
              </a:ext>
            </a:extLst>
          </p:cNvPr>
          <p:cNvSpPr>
            <a:spLocks noGrp="1"/>
          </p:cNvSpPr>
          <p:nvPr>
            <p:ph type="title"/>
          </p:nvPr>
        </p:nvSpPr>
        <p:spPr/>
        <p:txBody>
          <a:bodyPr/>
          <a:lstStyle/>
          <a:p>
            <a:r>
              <a:rPr lang="en-IN" dirty="0"/>
              <a:t>Contents</a:t>
            </a:r>
          </a:p>
        </p:txBody>
      </p:sp>
      <p:sp>
        <p:nvSpPr>
          <p:cNvPr id="4" name="Text Placeholder 3">
            <a:extLst>
              <a:ext uri="{FF2B5EF4-FFF2-40B4-BE49-F238E27FC236}">
                <a16:creationId xmlns:a16="http://schemas.microsoft.com/office/drawing/2014/main" xmlns="" id="{7FB5D105-CAF9-256D-F6A1-371965444DCE}"/>
              </a:ext>
            </a:extLst>
          </p:cNvPr>
          <p:cNvSpPr>
            <a:spLocks noGrp="1"/>
          </p:cNvSpPr>
          <p:nvPr>
            <p:ph type="body" sz="quarter" idx="28"/>
          </p:nvPr>
        </p:nvSpPr>
        <p:spPr>
          <a:xfrm>
            <a:off x="235954" y="2348565"/>
            <a:ext cx="7678334" cy="4385422"/>
          </a:xfrm>
        </p:spPr>
        <p:txBody>
          <a:bodyPr/>
          <a:lstStyle/>
          <a:p>
            <a:pPr>
              <a:buFont typeface="Wingdings" panose="05000000000000000000" pitchFamily="2" charset="2"/>
              <a:buChar char="ü"/>
            </a:pPr>
            <a:r>
              <a:rPr lang="en-IN" sz="1200" dirty="0">
                <a:latin typeface="Times New Roman" pitchFamily="18" charset="0"/>
                <a:cs typeface="Times New Roman" pitchFamily="18" charset="0"/>
              </a:rPr>
              <a:t>Abstract</a:t>
            </a:r>
          </a:p>
          <a:p>
            <a:pPr>
              <a:buFont typeface="Wingdings" panose="05000000000000000000" pitchFamily="2" charset="2"/>
              <a:buChar char="ü"/>
            </a:pPr>
            <a:r>
              <a:rPr lang="en-IN" sz="1200" dirty="0">
                <a:latin typeface="Times New Roman" pitchFamily="18" charset="0"/>
                <a:cs typeface="Times New Roman" pitchFamily="18" charset="0"/>
              </a:rPr>
              <a:t>Introduction</a:t>
            </a:r>
          </a:p>
          <a:p>
            <a:pPr>
              <a:buFont typeface="Wingdings" panose="05000000000000000000" pitchFamily="2" charset="2"/>
              <a:buChar char="ü"/>
            </a:pPr>
            <a:r>
              <a:rPr lang="en-IN" sz="1200" dirty="0">
                <a:latin typeface="Times New Roman" pitchFamily="18" charset="0"/>
                <a:cs typeface="Times New Roman" pitchFamily="18" charset="0"/>
              </a:rPr>
              <a:t>Existing system with limitations</a:t>
            </a:r>
          </a:p>
          <a:p>
            <a:pPr>
              <a:buFont typeface="Wingdings" panose="05000000000000000000" pitchFamily="2" charset="2"/>
              <a:buChar char="ü"/>
            </a:pPr>
            <a:r>
              <a:rPr lang="en-IN" sz="1200" dirty="0">
                <a:latin typeface="Times New Roman" pitchFamily="18" charset="0"/>
                <a:cs typeface="Times New Roman" pitchFamily="18" charset="0"/>
              </a:rPr>
              <a:t>Proposed system with advancements</a:t>
            </a:r>
          </a:p>
          <a:p>
            <a:pPr>
              <a:buFont typeface="Wingdings" panose="05000000000000000000" pitchFamily="2" charset="2"/>
              <a:buChar char="ü"/>
            </a:pPr>
            <a:r>
              <a:rPr lang="en-IN" sz="1200" dirty="0">
                <a:latin typeface="Times New Roman" pitchFamily="18" charset="0"/>
                <a:cs typeface="Times New Roman" pitchFamily="18" charset="0"/>
              </a:rPr>
              <a:t>Requirements of software and hardware</a:t>
            </a:r>
          </a:p>
          <a:p>
            <a:pPr>
              <a:buFont typeface="Wingdings" panose="05000000000000000000" pitchFamily="2" charset="2"/>
              <a:buChar char="ü"/>
            </a:pPr>
            <a:r>
              <a:rPr lang="en-IN" sz="1200" dirty="0" smtClean="0">
                <a:latin typeface="Times New Roman" pitchFamily="18" charset="0"/>
                <a:cs typeface="Times New Roman" pitchFamily="18" charset="0"/>
              </a:rPr>
              <a:t>Modules</a:t>
            </a:r>
          </a:p>
          <a:p>
            <a:pPr>
              <a:buFont typeface="Wingdings" panose="05000000000000000000" pitchFamily="2" charset="2"/>
              <a:buChar char="ü"/>
            </a:pPr>
            <a:r>
              <a:rPr lang="en-IN" sz="1200" dirty="0" err="1" smtClean="0">
                <a:latin typeface="Times New Roman" pitchFamily="18" charset="0"/>
                <a:cs typeface="Times New Roman" pitchFamily="18" charset="0"/>
              </a:rPr>
              <a:t>UML</a:t>
            </a:r>
            <a:r>
              <a:rPr lang="en-IN" sz="1200" dirty="0" smtClean="0">
                <a:latin typeface="Times New Roman" pitchFamily="18" charset="0"/>
                <a:cs typeface="Times New Roman" pitchFamily="18" charset="0"/>
              </a:rPr>
              <a:t> Diagrams</a:t>
            </a:r>
          </a:p>
          <a:p>
            <a:pPr>
              <a:buFont typeface="Wingdings" panose="05000000000000000000" pitchFamily="2" charset="2"/>
              <a:buChar char="ü"/>
            </a:pPr>
            <a:r>
              <a:rPr lang="en-IN" sz="1200" dirty="0" smtClean="0">
                <a:latin typeface="Times New Roman" pitchFamily="18" charset="0"/>
                <a:cs typeface="Times New Roman" pitchFamily="18" charset="0"/>
              </a:rPr>
              <a:t>Codes</a:t>
            </a:r>
          </a:p>
          <a:p>
            <a:pPr>
              <a:buFont typeface="Wingdings" panose="05000000000000000000" pitchFamily="2" charset="2"/>
              <a:buChar char="ü"/>
            </a:pPr>
            <a:r>
              <a:rPr lang="en-IN" sz="1200" dirty="0" smtClean="0">
                <a:latin typeface="Times New Roman" pitchFamily="18" charset="0"/>
                <a:cs typeface="Times New Roman" pitchFamily="18" charset="0"/>
              </a:rPr>
              <a:t>S</a:t>
            </a:r>
            <a:r>
              <a:rPr lang="en-IN" sz="1200" dirty="0" smtClean="0">
                <a:latin typeface="Times New Roman" pitchFamily="18" charset="0"/>
                <a:cs typeface="Times New Roman" pitchFamily="18" charset="0"/>
              </a:rPr>
              <a:t>creenshots</a:t>
            </a:r>
            <a:endParaRPr lang="en-IN" sz="1200" dirty="0">
              <a:latin typeface="Times New Roman" pitchFamily="18" charset="0"/>
              <a:cs typeface="Times New Roman" pitchFamily="18" charset="0"/>
            </a:endParaRPr>
          </a:p>
          <a:p>
            <a:pPr>
              <a:buFont typeface="Wingdings" panose="05000000000000000000" pitchFamily="2" charset="2"/>
              <a:buChar char="ü"/>
            </a:pPr>
            <a:r>
              <a:rPr lang="en-IN" sz="1200" dirty="0">
                <a:latin typeface="Times New Roman" pitchFamily="18" charset="0"/>
                <a:cs typeface="Times New Roman" pitchFamily="18" charset="0"/>
              </a:rPr>
              <a:t>Conclusion</a:t>
            </a:r>
          </a:p>
          <a:p>
            <a:pPr>
              <a:buFont typeface="Wingdings" panose="05000000000000000000" pitchFamily="2" charset="2"/>
              <a:buChar char="ü"/>
            </a:pPr>
            <a:r>
              <a:rPr lang="en-IN" sz="1200" dirty="0" smtClean="0">
                <a:latin typeface="Times New Roman" pitchFamily="18" charset="0"/>
                <a:cs typeface="Times New Roman" pitchFamily="18" charset="0"/>
              </a:rPr>
              <a:t>Reference</a:t>
            </a:r>
            <a:endParaRPr lang="en-IN" sz="1200" dirty="0">
              <a:latin typeface="Times New Roman" pitchFamily="18" charset="0"/>
              <a:cs typeface="Times New Roman" pitchFamily="18" charset="0"/>
            </a:endParaRPr>
          </a:p>
          <a:p>
            <a:endParaRPr lang="en-IN" sz="1200" dirty="0">
              <a:latin typeface="Times New Roman" pitchFamily="18" charset="0"/>
              <a:cs typeface="Times New Roman" pitchFamily="18" charset="0"/>
            </a:endParaRPr>
          </a:p>
        </p:txBody>
      </p:sp>
      <p:sp>
        <p:nvSpPr>
          <p:cNvPr id="6" name="Footer Placeholder 5"/>
          <p:cNvSpPr>
            <a:spLocks noGrp="1"/>
          </p:cNvSpPr>
          <p:nvPr>
            <p:ph type="ftr" sz="quarter" idx="11"/>
          </p:nvPr>
        </p:nvSpPr>
        <p:spPr>
          <a:xfrm>
            <a:off x="10789920" y="6237287"/>
            <a:ext cx="1239167" cy="365125"/>
          </a:xfrm>
        </p:spPr>
        <p:txBody>
          <a:bodyPr/>
          <a:lstStyle/>
          <a:p>
            <a:r>
              <a:rPr lang="en-US" sz="1800" b="1" dirty="0" smtClean="0">
                <a:latin typeface="Times New Roman" pitchFamily="18" charset="0"/>
                <a:cs typeface="Times New Roman" pitchFamily="18" charset="0"/>
              </a:rPr>
              <a:t>26</a:t>
            </a:r>
            <a:r>
              <a:rPr lang="en-US" sz="1800" b="1" dirty="0" smtClean="0">
                <a:latin typeface="Times New Roman" pitchFamily="18" charset="0"/>
                <a:cs typeface="Times New Roman" pitchFamily="18" charset="0"/>
              </a:rPr>
              <a:t>/03/2024</a:t>
            </a:r>
            <a:endParaRPr lang="en-US" sz="18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5545685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a:p>
        </p:txBody>
      </p:sp>
      <p:pic>
        <p:nvPicPr>
          <p:cNvPr id="5" name="Picture 4" descr="C:\Users\dell\OneDrive\Pictures\Screenshots\20240325_234314.jpg"/>
          <p:cNvPicPr/>
          <p:nvPr/>
        </p:nvPicPr>
        <p:blipFill>
          <a:blip r:embed="rId2" cstate="print"/>
          <a:srcRect/>
          <a:stretch>
            <a:fillRect/>
          </a:stretch>
        </p:blipFill>
        <p:spPr bwMode="auto">
          <a:xfrm rot="16200000">
            <a:off x="4236870" y="58562"/>
            <a:ext cx="3959566" cy="6057903"/>
          </a:xfrm>
          <a:prstGeom prst="rect">
            <a:avLst/>
          </a:prstGeom>
          <a:noFill/>
          <a:ln w="9525">
            <a:noFill/>
            <a:miter lim="800000"/>
            <a:headEnd/>
            <a:tailEnd/>
          </a:ln>
        </p:spPr>
      </p:pic>
      <p:sp>
        <p:nvSpPr>
          <p:cNvPr id="6" name="Rectangle 5"/>
          <p:cNvSpPr/>
          <p:nvPr/>
        </p:nvSpPr>
        <p:spPr>
          <a:xfrm>
            <a:off x="4759737" y="5422900"/>
            <a:ext cx="2334935" cy="369332"/>
          </a:xfrm>
          <a:prstGeom prst="rect">
            <a:avLst/>
          </a:prstGeom>
        </p:spPr>
        <p:txBody>
          <a:bodyPr wrap="none">
            <a:spAutoFit/>
          </a:bodyPr>
          <a:lstStyle/>
          <a:p>
            <a:r>
              <a:rPr lang="en-US" b="1" dirty="0" smtClean="0">
                <a:solidFill>
                  <a:schemeClr val="bg1"/>
                </a:solidFill>
                <a:latin typeface="Times New Roman" pitchFamily="18" charset="0"/>
                <a:cs typeface="Times New Roman" pitchFamily="18" charset="0"/>
              </a:rPr>
              <a:t>Prototype </a:t>
            </a:r>
            <a:r>
              <a:rPr lang="en-US" b="1" dirty="0" smtClean="0">
                <a:solidFill>
                  <a:schemeClr val="bg1"/>
                </a:solidFill>
                <a:latin typeface="Times New Roman" pitchFamily="18" charset="0"/>
                <a:cs typeface="Times New Roman" pitchFamily="18" charset="0"/>
              </a:rPr>
              <a:t>IDLE State</a:t>
            </a:r>
            <a:endParaRPr lang="en-US" dirty="0">
              <a:solidFill>
                <a:schemeClr val="bg1"/>
              </a:solidFill>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26</a:t>
            </a:r>
            <a:r>
              <a:rPr lang="en-US" dirty="0" smtClean="0"/>
              <a:t>/03/2024</a:t>
            </a:r>
            <a:endParaRPr lang="en-US" dirty="0"/>
          </a:p>
        </p:txBody>
      </p:sp>
      <p:pic>
        <p:nvPicPr>
          <p:cNvPr id="5" name="Picture 4" descr="C:\Users\dell\OneDrive\Pictures\Screenshots\20240325_234527.jpg"/>
          <p:cNvPicPr/>
          <p:nvPr/>
        </p:nvPicPr>
        <p:blipFill>
          <a:blip r:embed="rId2" cstate="print">
            <a:lum bright="-22000"/>
          </a:blip>
          <a:srcRect/>
          <a:stretch>
            <a:fillRect/>
          </a:stretch>
        </p:blipFill>
        <p:spPr bwMode="auto">
          <a:xfrm>
            <a:off x="2425700" y="1349907"/>
            <a:ext cx="7556499" cy="3761107"/>
          </a:xfrm>
          <a:prstGeom prst="rect">
            <a:avLst/>
          </a:prstGeom>
          <a:noFill/>
          <a:ln w="9525">
            <a:noFill/>
            <a:miter lim="800000"/>
            <a:headEnd/>
            <a:tailEnd/>
          </a:ln>
        </p:spPr>
      </p:pic>
      <p:sp>
        <p:nvSpPr>
          <p:cNvPr id="6" name="Rectangle 5"/>
          <p:cNvSpPr/>
          <p:nvPr/>
        </p:nvSpPr>
        <p:spPr>
          <a:xfrm>
            <a:off x="4782403" y="5293895"/>
            <a:ext cx="2909771" cy="369332"/>
          </a:xfrm>
          <a:prstGeom prst="rect">
            <a:avLst/>
          </a:prstGeom>
        </p:spPr>
        <p:txBody>
          <a:bodyPr wrap="none">
            <a:spAutoFit/>
          </a:bodyPr>
          <a:lstStyle/>
          <a:p>
            <a:r>
              <a:rPr lang="en-US" b="1" dirty="0" smtClean="0">
                <a:solidFill>
                  <a:schemeClr val="bg1"/>
                </a:solidFill>
                <a:latin typeface="Times New Roman" pitchFamily="18" charset="0"/>
                <a:cs typeface="Times New Roman" pitchFamily="18" charset="0"/>
              </a:rPr>
              <a:t>Display of Emergency State</a:t>
            </a:r>
            <a:endParaRPr lang="en-US" dirty="0">
              <a:solidFill>
                <a:schemeClr val="bg1"/>
              </a:solidFill>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nclusion of the Transaction on the Network. Stock Image - Image of  isolated, person: 85406053">
            <a:extLst>
              <a:ext uri="{FF2B5EF4-FFF2-40B4-BE49-F238E27FC236}">
                <a16:creationId xmlns:a16="http://schemas.microsoft.com/office/drawing/2014/main" xmlns="" id="{60938384-E437-3F72-8845-812F39BFB574}"/>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7343" t="5404" b="10994"/>
          <a:stretch/>
        </p:blipFill>
        <p:spPr bwMode="auto">
          <a:xfrm>
            <a:off x="8799028" y="2546929"/>
            <a:ext cx="3427085" cy="271322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xmlns="" id="{84471A48-7565-7995-2674-E9E45E781013}"/>
              </a:ext>
            </a:extLst>
          </p:cNvPr>
          <p:cNvSpPr>
            <a:spLocks noGrp="1"/>
          </p:cNvSpPr>
          <p:nvPr>
            <p:ph type="title"/>
          </p:nvPr>
        </p:nvSpPr>
        <p:spPr>
          <a:xfrm>
            <a:off x="0" y="1555423"/>
            <a:ext cx="6910627" cy="765262"/>
          </a:xfrm>
        </p:spPr>
        <p:txBody>
          <a:bodyPr/>
          <a:lstStyle/>
          <a:p>
            <a:r>
              <a:rPr lang="en-IN" sz="3600" dirty="0"/>
              <a:t>Conclusion</a:t>
            </a:r>
          </a:p>
        </p:txBody>
      </p:sp>
      <p:sp>
        <p:nvSpPr>
          <p:cNvPr id="4" name="Text Placeholder 3">
            <a:extLst>
              <a:ext uri="{FF2B5EF4-FFF2-40B4-BE49-F238E27FC236}">
                <a16:creationId xmlns:a16="http://schemas.microsoft.com/office/drawing/2014/main" xmlns="" id="{20E75D06-FB5B-33A1-9A71-B5BD6EB1BDD4}"/>
              </a:ext>
            </a:extLst>
          </p:cNvPr>
          <p:cNvSpPr>
            <a:spLocks noGrp="1"/>
          </p:cNvSpPr>
          <p:nvPr>
            <p:ph type="body" sz="quarter" idx="28"/>
          </p:nvPr>
        </p:nvSpPr>
        <p:spPr>
          <a:xfrm>
            <a:off x="252625" y="2797831"/>
            <a:ext cx="8457741" cy="3793492"/>
          </a:xfrm>
        </p:spPr>
        <p:txBody>
          <a:bodyPr>
            <a:normAutofit/>
          </a:bodyPr>
          <a:lstStyle/>
          <a:p>
            <a:pPr marL="0" indent="0" algn="just">
              <a:buNone/>
            </a:pPr>
            <a:r>
              <a:rPr lang="en-GB" dirty="0"/>
              <a:t>	Our helmet detection system for vehicle ignition presents a significant leap forward in motorcycle safety. By harnessing the power of AI, we propose a practical and reliable solution to the persistent challenge of ensuring helmet usage.</a:t>
            </a:r>
          </a:p>
          <a:p>
            <a:r>
              <a:rPr lang="en-GB" dirty="0"/>
              <a:t>Reduced head injuries and fatalities</a:t>
            </a:r>
          </a:p>
          <a:p>
            <a:r>
              <a:rPr lang="en-IN" dirty="0"/>
              <a:t>Enhanced legal compliance</a:t>
            </a:r>
          </a:p>
          <a:p>
            <a:r>
              <a:rPr lang="en-IN" dirty="0"/>
              <a:t>Increased rider confidence</a:t>
            </a:r>
          </a:p>
        </p:txBody>
      </p:sp>
      <p:sp>
        <p:nvSpPr>
          <p:cNvPr id="10" name="Rectangle 9"/>
          <p:cNvSpPr/>
          <p:nvPr/>
        </p:nvSpPr>
        <p:spPr>
          <a:xfrm>
            <a:off x="10750513" y="6221991"/>
            <a:ext cx="1236236" cy="369332"/>
          </a:xfrm>
          <a:prstGeom prst="rect">
            <a:avLst/>
          </a:prstGeom>
        </p:spPr>
        <p:txBody>
          <a:bodyPr wrap="none">
            <a:spAutoFit/>
          </a:bodyPr>
          <a:lstStyle/>
          <a:p>
            <a:r>
              <a:rPr lang="en-US" b="1" dirty="0" smtClean="0">
                <a:latin typeface="Times New Roman" pitchFamily="18" charset="0"/>
                <a:cs typeface="Times New Roman" pitchFamily="18" charset="0"/>
              </a:rPr>
              <a:t>26</a:t>
            </a:r>
            <a:r>
              <a:rPr lang="en-US" b="1" dirty="0" smtClean="0">
                <a:latin typeface="Times New Roman" pitchFamily="18" charset="0"/>
                <a:cs typeface="Times New Roman" pitchFamily="18" charset="0"/>
              </a:rPr>
              <a:t>/03/2024</a:t>
            </a:r>
            <a:endParaRPr lang="en-US" b="1" dirty="0" smtClean="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r>
              <a:rPr lang="en-US" dirty="0" smtClean="0"/>
              <a:t>26</a:t>
            </a:r>
            <a:r>
              <a:rPr lang="en-US" dirty="0" smtClean="0"/>
              <a:t>/03/2024</a:t>
            </a:r>
            <a:endParaRPr lang="en-US" dirty="0"/>
          </a:p>
        </p:txBody>
      </p:sp>
    </p:spTree>
    <p:extLst>
      <p:ext uri="{BB962C8B-B14F-4D97-AF65-F5344CB8AC3E}">
        <p14:creationId xmlns:p14="http://schemas.microsoft.com/office/powerpoint/2010/main" xmlns="" val="17274450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117090-506D-341F-AFFC-60D94ACF60B8}"/>
              </a:ext>
            </a:extLst>
          </p:cNvPr>
          <p:cNvSpPr>
            <a:spLocks noGrp="1"/>
          </p:cNvSpPr>
          <p:nvPr>
            <p:ph type="title"/>
          </p:nvPr>
        </p:nvSpPr>
        <p:spPr>
          <a:xfrm>
            <a:off x="1" y="1564848"/>
            <a:ext cx="5279009" cy="763573"/>
          </a:xfrm>
        </p:spPr>
        <p:txBody>
          <a:bodyPr/>
          <a:lstStyle/>
          <a:p>
            <a:r>
              <a:rPr lang="en-IN" sz="3600" dirty="0"/>
              <a:t>Reference</a:t>
            </a:r>
          </a:p>
        </p:txBody>
      </p:sp>
      <p:sp>
        <p:nvSpPr>
          <p:cNvPr id="4" name="Text Placeholder 3">
            <a:extLst>
              <a:ext uri="{FF2B5EF4-FFF2-40B4-BE49-F238E27FC236}">
                <a16:creationId xmlns:a16="http://schemas.microsoft.com/office/drawing/2014/main" xmlns="" id="{1AE3E8A0-F4B7-432B-75FD-4F8731204207}"/>
              </a:ext>
            </a:extLst>
          </p:cNvPr>
          <p:cNvSpPr>
            <a:spLocks noGrp="1"/>
          </p:cNvSpPr>
          <p:nvPr>
            <p:ph type="body" sz="quarter" idx="28"/>
          </p:nvPr>
        </p:nvSpPr>
        <p:spPr>
          <a:xfrm>
            <a:off x="188536" y="2441542"/>
            <a:ext cx="8565822" cy="3509092"/>
          </a:xfrm>
        </p:spPr>
        <p:txBody>
          <a:bodyPr/>
          <a:lstStyle/>
          <a:p>
            <a:pPr algn="just"/>
            <a:r>
              <a:rPr lang="en-IN" dirty="0">
                <a:hlinkClick r:id="rId2"/>
              </a:rPr>
              <a:t>https://www.who.int/travel-advice</a:t>
            </a:r>
            <a:endParaRPr lang="en-IN" dirty="0"/>
          </a:p>
          <a:p>
            <a:pPr algn="just"/>
            <a:r>
              <a:rPr lang="en-IN" dirty="0">
                <a:hlinkClick r:id="rId3"/>
              </a:rPr>
              <a:t>https://dea.gov.in/</a:t>
            </a:r>
            <a:endParaRPr lang="en-IN" dirty="0"/>
          </a:p>
          <a:p>
            <a:pPr algn="just"/>
            <a:r>
              <a:rPr lang="en-IN" dirty="0">
                <a:hlinkClick r:id="rId4"/>
              </a:rPr>
              <a:t>https://morth.nic.in/</a:t>
            </a:r>
            <a:endParaRPr lang="en-IN" dirty="0"/>
          </a:p>
          <a:p>
            <a:pPr algn="just"/>
            <a:r>
              <a:rPr lang="en-IN" dirty="0"/>
              <a:t>K.C. Mani </a:t>
            </a:r>
            <a:r>
              <a:rPr lang="en-IN" dirty="0" err="1"/>
              <a:t>Kulanthayan</a:t>
            </a:r>
            <a:r>
              <a:rPr lang="en-IN" dirty="0"/>
              <a:t>, Hui Fang Teow, Hari Krishnan Tamil Selvan, </a:t>
            </a:r>
            <a:r>
              <a:rPr lang="en-IN" dirty="0" err="1"/>
              <a:t>Kaviyarasu</a:t>
            </a:r>
            <a:r>
              <a:rPr lang="en-IN" dirty="0"/>
              <a:t> </a:t>
            </a:r>
            <a:r>
              <a:rPr lang="en-IN" dirty="0" err="1"/>
              <a:t>Yellappan</a:t>
            </a:r>
            <a:r>
              <a:rPr lang="en-IN" dirty="0"/>
              <a:t> and </a:t>
            </a:r>
            <a:r>
              <a:rPr lang="en-IN" dirty="0" err="1"/>
              <a:t>Vaidehi</a:t>
            </a:r>
            <a:r>
              <a:rPr lang="en-IN" dirty="0"/>
              <a:t> </a:t>
            </a:r>
            <a:r>
              <a:rPr lang="en-IN" dirty="0" err="1"/>
              <a:t>Ulaganathan</a:t>
            </a:r>
            <a:r>
              <a:rPr lang="en-IN" dirty="0"/>
              <a:t> 2020 “Determinants of standard motorcycle safety helmet usage among child pillion riders”, Transportation Research, 74, pp 408 – 417.</a:t>
            </a:r>
          </a:p>
          <a:p>
            <a:pPr algn="just"/>
            <a:r>
              <a:rPr lang="en-IN" dirty="0" err="1"/>
              <a:t>Bolbol</a:t>
            </a:r>
            <a:r>
              <a:rPr lang="en-IN" dirty="0"/>
              <a:t> S.A and </a:t>
            </a:r>
            <a:r>
              <a:rPr lang="en-IN" dirty="0" err="1"/>
              <a:t>Zalat</a:t>
            </a:r>
            <a:r>
              <a:rPr lang="en-IN" dirty="0"/>
              <a:t> M.M 2018 “Motorcycle riders’ risky behaviours and safety measures: a hospital-based study”, Egyptian Journal of Occupational Medicine 42 (3): 453-468 [2] World health statistics 2008</a:t>
            </a:r>
          </a:p>
        </p:txBody>
      </p:sp>
      <p:pic>
        <p:nvPicPr>
          <p:cNvPr id="2050" name="Picture 2" descr="Network Science: A Reference Guide - Visible Network Labs">
            <a:extLst>
              <a:ext uri="{FF2B5EF4-FFF2-40B4-BE49-F238E27FC236}">
                <a16:creationId xmlns:a16="http://schemas.microsoft.com/office/drawing/2014/main" xmlns="" id="{15673135-2468-24FA-62DB-11680BB4981F}"/>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8754358" y="2564091"/>
            <a:ext cx="3399936" cy="217759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9973682" y="6107668"/>
            <a:ext cx="1236236" cy="369332"/>
          </a:xfrm>
          <a:prstGeom prst="rect">
            <a:avLst/>
          </a:prstGeom>
        </p:spPr>
        <p:txBody>
          <a:bodyPr wrap="none">
            <a:spAutoFit/>
          </a:bodyPr>
          <a:lstStyle/>
          <a:p>
            <a:r>
              <a:rPr lang="en-US" b="1" dirty="0" smtClean="0">
                <a:solidFill>
                  <a:schemeClr val="bg1"/>
                </a:solidFill>
                <a:latin typeface="Times New Roman" pitchFamily="18" charset="0"/>
                <a:cs typeface="Times New Roman" pitchFamily="18" charset="0"/>
              </a:rPr>
              <a:t>26/03/2024</a:t>
            </a:r>
          </a:p>
        </p:txBody>
      </p:sp>
    </p:spTree>
    <p:extLst>
      <p:ext uri="{BB962C8B-B14F-4D97-AF65-F5344CB8AC3E}">
        <p14:creationId xmlns:p14="http://schemas.microsoft.com/office/powerpoint/2010/main" xmlns="" val="3397005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Doubts App - Ultimate Doubt-clearing App for Learning - Infinity Learn by  Sri Chaitanya">
            <a:extLst>
              <a:ext uri="{FF2B5EF4-FFF2-40B4-BE49-F238E27FC236}">
                <a16:creationId xmlns:a16="http://schemas.microsoft.com/office/drawing/2014/main" xmlns="" id="{528D3CD7-F638-3126-1510-3B9F87C1872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38500" y="1864151"/>
            <a:ext cx="5715000" cy="333375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9990564" y="5867400"/>
            <a:ext cx="1236236" cy="369332"/>
          </a:xfrm>
          <a:prstGeom prst="rect">
            <a:avLst/>
          </a:prstGeom>
        </p:spPr>
        <p:txBody>
          <a:bodyPr wrap="none">
            <a:spAutoFit/>
          </a:bodyPr>
          <a:lstStyle/>
          <a:p>
            <a:r>
              <a:rPr lang="en-US" b="1" dirty="0" smtClean="0">
                <a:solidFill>
                  <a:schemeClr val="bg1"/>
                </a:solidFill>
                <a:latin typeface="Times New Roman" pitchFamily="18" charset="0"/>
                <a:cs typeface="Times New Roman" pitchFamily="18" charset="0"/>
              </a:rPr>
              <a:t>26/03/2024</a:t>
            </a:r>
            <a:endParaRPr lang="en-US" b="1" dirty="0" smtClean="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7807535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Painted hand shows concept hologram Thank you on his hand Painted hand shows concept hologram Thank you on his hand. Drawn man in business suit with future technology screen and modern cosmic background thank you presentation stock pictures, royalty-free photos &amp; images">
            <a:extLst>
              <a:ext uri="{FF2B5EF4-FFF2-40B4-BE49-F238E27FC236}">
                <a16:creationId xmlns:a16="http://schemas.microsoft.com/office/drawing/2014/main" xmlns="" id="{405A012D-0AD0-2BCB-5531-C0BC8123123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22263" y="1251321"/>
            <a:ext cx="7091419" cy="398602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9745082" y="6032500"/>
            <a:ext cx="1236236" cy="369332"/>
          </a:xfrm>
          <a:prstGeom prst="rect">
            <a:avLst/>
          </a:prstGeom>
        </p:spPr>
        <p:txBody>
          <a:bodyPr wrap="none">
            <a:spAutoFit/>
          </a:bodyPr>
          <a:lstStyle/>
          <a:p>
            <a:r>
              <a:rPr lang="en-US" b="1" dirty="0" smtClean="0">
                <a:solidFill>
                  <a:schemeClr val="bg1"/>
                </a:solidFill>
                <a:latin typeface="Times New Roman" pitchFamily="18" charset="0"/>
                <a:cs typeface="Times New Roman" pitchFamily="18" charset="0"/>
              </a:rPr>
              <a:t>26/03/2024</a:t>
            </a:r>
          </a:p>
        </p:txBody>
      </p:sp>
    </p:spTree>
    <p:extLst>
      <p:ext uri="{BB962C8B-B14F-4D97-AF65-F5344CB8AC3E}">
        <p14:creationId xmlns:p14="http://schemas.microsoft.com/office/powerpoint/2010/main" xmlns="" val="109537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D2945C-94BA-AC11-295D-E4CACAC7E5FA}"/>
              </a:ext>
            </a:extLst>
          </p:cNvPr>
          <p:cNvSpPr>
            <a:spLocks noGrp="1"/>
          </p:cNvSpPr>
          <p:nvPr>
            <p:ph type="title"/>
          </p:nvPr>
        </p:nvSpPr>
        <p:spPr>
          <a:xfrm>
            <a:off x="2489981" y="0"/>
            <a:ext cx="7076049" cy="1070222"/>
          </a:xfrm>
        </p:spPr>
        <p:txBody>
          <a:bodyPr/>
          <a:lstStyle/>
          <a:p>
            <a:r>
              <a:rPr lang="en-US" sz="4400" spc="-150" dirty="0">
                <a:solidFill>
                  <a:schemeClr val="bg1"/>
                </a:solidFill>
              </a:rPr>
              <a:t>Abstract</a:t>
            </a:r>
          </a:p>
        </p:txBody>
      </p:sp>
      <p:sp>
        <p:nvSpPr>
          <p:cNvPr id="16" name="Rectangle 15"/>
          <p:cNvSpPr/>
          <p:nvPr/>
        </p:nvSpPr>
        <p:spPr>
          <a:xfrm>
            <a:off x="122548" y="4030002"/>
            <a:ext cx="11549576" cy="369332"/>
          </a:xfrm>
          <a:prstGeom prst="rect">
            <a:avLst/>
          </a:prstGeom>
        </p:spPr>
        <p:txBody>
          <a:bodyPr wrap="square">
            <a:spAutoFit/>
          </a:bodyPr>
          <a:lstStyle/>
          <a:p>
            <a:r>
              <a:rPr lang="en-US" b="1" dirty="0">
                <a:solidFill>
                  <a:schemeClr val="bg1"/>
                </a:solidFill>
              </a:rPr>
              <a:t>Keywords:  </a:t>
            </a:r>
            <a:r>
              <a:rPr lang="en-US" dirty="0">
                <a:solidFill>
                  <a:schemeClr val="bg1"/>
                </a:solidFill>
              </a:rPr>
              <a:t>Motorcycle safety, helmet detection, computer vision, machine learning, artificial intelligence.  </a:t>
            </a:r>
          </a:p>
        </p:txBody>
      </p:sp>
      <p:sp>
        <p:nvSpPr>
          <p:cNvPr id="4" name="TextBox 3">
            <a:extLst>
              <a:ext uri="{FF2B5EF4-FFF2-40B4-BE49-F238E27FC236}">
                <a16:creationId xmlns:a16="http://schemas.microsoft.com/office/drawing/2014/main" xmlns="" id="{0A54067C-4DC7-52A2-1275-8ED5328DBC1D}"/>
              </a:ext>
            </a:extLst>
          </p:cNvPr>
          <p:cNvSpPr txBox="1"/>
          <p:nvPr/>
        </p:nvSpPr>
        <p:spPr>
          <a:xfrm>
            <a:off x="122548" y="1332042"/>
            <a:ext cx="11946904" cy="2533579"/>
          </a:xfrm>
          <a:prstGeom prst="rect">
            <a:avLst/>
          </a:prstGeom>
          <a:noFill/>
        </p:spPr>
        <p:txBody>
          <a:bodyPr wrap="square">
            <a:spAutoFit/>
          </a:bodyPr>
          <a:lstStyle/>
          <a:p>
            <a:pPr marL="285750" indent="-285750" algn="just">
              <a:lnSpc>
                <a:spcPct val="150000"/>
              </a:lnSpc>
              <a:buClr>
                <a:schemeClr val="accent5">
                  <a:lumMod val="75000"/>
                </a:schemeClr>
              </a:buClr>
              <a:buFont typeface="Arial" panose="020B0604020202020204" pitchFamily="34" charset="0"/>
              <a:buChar char="•"/>
            </a:pPr>
            <a:r>
              <a:rPr lang="en-GB" b="0" i="0" dirty="0">
                <a:solidFill>
                  <a:schemeClr val="bg1"/>
                </a:solidFill>
                <a:effectLst/>
                <a:latin typeface="Google Sans"/>
              </a:rPr>
              <a:t>Problem: Motorcycle accidents are a leading cause of death and injury, often due to head trauma. Helmets significantly reduce this risk, but compliance with helmet laws can be inconsistent.</a:t>
            </a:r>
          </a:p>
          <a:p>
            <a:pPr marL="285750" indent="-285750" algn="just">
              <a:lnSpc>
                <a:spcPct val="150000"/>
              </a:lnSpc>
              <a:buClr>
                <a:schemeClr val="accent5">
                  <a:lumMod val="75000"/>
                </a:schemeClr>
              </a:buClr>
              <a:buFont typeface="Arial" panose="020B0604020202020204" pitchFamily="34" charset="0"/>
              <a:buChar char="•"/>
            </a:pPr>
            <a:r>
              <a:rPr lang="en-GB" b="0" i="0" dirty="0">
                <a:solidFill>
                  <a:schemeClr val="bg1"/>
                </a:solidFill>
                <a:effectLst/>
                <a:latin typeface="Google Sans"/>
              </a:rPr>
              <a:t>Solution: We propose a helmet detection system for vehicle ignition and riding that leverages computer vision and machine learning to ensure riders wear helmets before starting their motorcycles.</a:t>
            </a:r>
          </a:p>
          <a:p>
            <a:pPr marL="285750" indent="-285750" algn="just">
              <a:lnSpc>
                <a:spcPct val="150000"/>
              </a:lnSpc>
              <a:buClr>
                <a:schemeClr val="accent5">
                  <a:lumMod val="75000"/>
                </a:schemeClr>
              </a:buClr>
              <a:buFont typeface="Arial" panose="020B0604020202020204" pitchFamily="34" charset="0"/>
              <a:buChar char="•"/>
            </a:pPr>
            <a:r>
              <a:rPr lang="en-GB" dirty="0">
                <a:solidFill>
                  <a:schemeClr val="bg1"/>
                </a:solidFill>
              </a:rPr>
              <a:t>Methodology: Cameras or sensors near the driver's seat capture head area data. If a helmet is detected, the ignition is enabled. If not, an alert or immobilization mechanism is triggered.</a:t>
            </a:r>
            <a:endParaRPr lang="en-IN" dirty="0">
              <a:solidFill>
                <a:schemeClr val="bg1"/>
              </a:solidFill>
            </a:endParaRPr>
          </a:p>
        </p:txBody>
      </p:sp>
      <p:sp>
        <p:nvSpPr>
          <p:cNvPr id="5" name="Rectangle 4"/>
          <p:cNvSpPr/>
          <p:nvPr/>
        </p:nvSpPr>
        <p:spPr>
          <a:xfrm>
            <a:off x="10551304" y="6119446"/>
            <a:ext cx="1236236" cy="369332"/>
          </a:xfrm>
          <a:prstGeom prst="rect">
            <a:avLst/>
          </a:prstGeom>
        </p:spPr>
        <p:txBody>
          <a:bodyPr wrap="none">
            <a:spAutoFit/>
          </a:bodyPr>
          <a:lstStyle/>
          <a:p>
            <a:r>
              <a:rPr lang="en-US" b="1" dirty="0" smtClean="0">
                <a:solidFill>
                  <a:schemeClr val="bg1"/>
                </a:solidFill>
                <a:latin typeface="Times New Roman" pitchFamily="18" charset="0"/>
                <a:cs typeface="Times New Roman" pitchFamily="18" charset="0"/>
              </a:rPr>
              <a:t>26</a:t>
            </a:r>
            <a:r>
              <a:rPr lang="en-US" b="1" dirty="0" smtClean="0">
                <a:solidFill>
                  <a:schemeClr val="bg1"/>
                </a:solidFill>
                <a:latin typeface="Times New Roman" pitchFamily="18" charset="0"/>
                <a:cs typeface="Times New Roman" pitchFamily="18" charset="0"/>
              </a:rPr>
              <a:t>/03/2024</a:t>
            </a:r>
            <a:endParaRPr lang="en-US" b="1" dirty="0" smtClean="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9841822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8ABCF-B0F6-3B9E-078F-2A8A22C56DA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xmlns="" id="{B90F77A5-9A4F-1583-1DB9-95BA90866C29}"/>
              </a:ext>
            </a:extLst>
          </p:cNvPr>
          <p:cNvSpPr>
            <a:spLocks noGrp="1"/>
          </p:cNvSpPr>
          <p:nvPr>
            <p:ph type="body" sz="quarter" idx="28"/>
          </p:nvPr>
        </p:nvSpPr>
        <p:spPr>
          <a:xfrm>
            <a:off x="99187" y="2564236"/>
            <a:ext cx="6888665" cy="1861977"/>
          </a:xfrm>
        </p:spPr>
        <p:txBody>
          <a:bodyPr/>
          <a:lstStyle/>
          <a:p>
            <a:pPr algn="just"/>
            <a:r>
              <a:rPr lang="en-US" dirty="0"/>
              <a:t>The promise of helmet detection technology for vehicle ignition a system that ensures your ride starts only when you're safely helmeted.</a:t>
            </a:r>
          </a:p>
          <a:p>
            <a:pPr algn="just"/>
            <a:r>
              <a:rPr lang="en-US" dirty="0"/>
              <a:t>This innovative technology leverages computer vision and deep learning to detect the presence of a helmet on the rider’s head.</a:t>
            </a:r>
          </a:p>
          <a:p>
            <a:pPr>
              <a:buNone/>
            </a:pPr>
            <a:endParaRPr lang="en-US" dirty="0"/>
          </a:p>
        </p:txBody>
      </p:sp>
      <p:pic>
        <p:nvPicPr>
          <p:cNvPr id="7170" name="Picture 2" descr="Class 9 - Networking - Cyber Square">
            <a:extLst>
              <a:ext uri="{FF2B5EF4-FFF2-40B4-BE49-F238E27FC236}">
                <a16:creationId xmlns:a16="http://schemas.microsoft.com/office/drawing/2014/main" xmlns="" id="{F3E1FB3F-6F48-5EC0-DB72-8BDBB5BA232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776355" y="2564235"/>
            <a:ext cx="3415645" cy="190401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ooter Placeholder 5"/>
          <p:cNvSpPr>
            <a:spLocks noGrp="1"/>
          </p:cNvSpPr>
          <p:nvPr>
            <p:ph type="ftr" sz="quarter" idx="11"/>
          </p:nvPr>
        </p:nvSpPr>
        <p:spPr/>
        <p:txBody>
          <a:bodyPr/>
          <a:lstStyle/>
          <a:p>
            <a:r>
              <a:rPr lang="en-US" dirty="0" smtClean="0"/>
              <a:t>26/03/2024</a:t>
            </a:r>
            <a:endParaRPr lang="en-US" dirty="0"/>
          </a:p>
        </p:txBody>
      </p:sp>
    </p:spTree>
    <p:extLst>
      <p:ext uri="{BB962C8B-B14F-4D97-AF65-F5344CB8AC3E}">
        <p14:creationId xmlns:p14="http://schemas.microsoft.com/office/powerpoint/2010/main" xmlns="" val="2249031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4CA2A8-01BC-ABEE-FDF6-788E1F6801E1}"/>
              </a:ext>
            </a:extLst>
          </p:cNvPr>
          <p:cNvSpPr>
            <a:spLocks noGrp="1"/>
          </p:cNvSpPr>
          <p:nvPr>
            <p:ph type="title"/>
          </p:nvPr>
        </p:nvSpPr>
        <p:spPr>
          <a:xfrm>
            <a:off x="0" y="1621723"/>
            <a:ext cx="9719035" cy="701278"/>
          </a:xfrm>
        </p:spPr>
        <p:txBody>
          <a:bodyPr/>
          <a:lstStyle/>
          <a:p>
            <a:r>
              <a:rPr lang="en-GB" sz="3600" dirty="0"/>
              <a:t>Existing system with limitations</a:t>
            </a:r>
            <a:endParaRPr lang="en-IN" sz="3600" dirty="0"/>
          </a:p>
        </p:txBody>
      </p:sp>
      <p:sp>
        <p:nvSpPr>
          <p:cNvPr id="4" name="Text Placeholder 3">
            <a:extLst>
              <a:ext uri="{FF2B5EF4-FFF2-40B4-BE49-F238E27FC236}">
                <a16:creationId xmlns:a16="http://schemas.microsoft.com/office/drawing/2014/main" xmlns="" id="{A64A7A74-97CA-62CA-3E1B-8ADC80BC1515}"/>
              </a:ext>
            </a:extLst>
          </p:cNvPr>
          <p:cNvSpPr>
            <a:spLocks noGrp="1"/>
          </p:cNvSpPr>
          <p:nvPr>
            <p:ph type="body" sz="quarter" idx="28"/>
          </p:nvPr>
        </p:nvSpPr>
        <p:spPr>
          <a:xfrm>
            <a:off x="177212" y="2571588"/>
            <a:ext cx="8448314" cy="4019735"/>
          </a:xfrm>
        </p:spPr>
        <p:txBody>
          <a:bodyPr/>
          <a:lstStyle/>
          <a:p>
            <a:r>
              <a:rPr lang="en-GB" dirty="0"/>
              <a:t>Helmet detection technology for vehicle ignition holds immense promise for improving motorcycle safety. While the concept is relatively new, several systems have emerged in recent years, each with its unique features and limitations. Here's a breakdown of some notable examples : TVS </a:t>
            </a:r>
            <a:r>
              <a:rPr lang="en-GB" dirty="0" err="1"/>
              <a:t>IntelliGO</a:t>
            </a:r>
            <a:r>
              <a:rPr lang="en-GB" dirty="0"/>
              <a:t> (India), Bajaj Pulsar RS200 (India)</a:t>
            </a:r>
          </a:p>
          <a:p>
            <a:pPr marL="0" indent="0">
              <a:buNone/>
            </a:pPr>
            <a:r>
              <a:rPr lang="en-GB" sz="2000" dirty="0">
                <a:latin typeface="+mj-lt"/>
                <a:ea typeface="+mj-ea"/>
              </a:rPr>
              <a:t>Limitations:</a:t>
            </a:r>
          </a:p>
          <a:p>
            <a:r>
              <a:rPr lang="en-GB" dirty="0"/>
              <a:t>Adds extra cost and complexity to the riding experience, requires installation and ongoing maintenance.</a:t>
            </a:r>
          </a:p>
          <a:p>
            <a:r>
              <a:rPr lang="en-GB" dirty="0"/>
              <a:t>User acceptance</a:t>
            </a:r>
          </a:p>
          <a:p>
            <a:endParaRPr lang="en-IN" dirty="0"/>
          </a:p>
        </p:txBody>
      </p:sp>
      <p:pic>
        <p:nvPicPr>
          <p:cNvPr id="9218" name="Picture 2" descr="Top Advantages and Disadvantages of Technology in the Healthcare Sector">
            <a:extLst>
              <a:ext uri="{FF2B5EF4-FFF2-40B4-BE49-F238E27FC236}">
                <a16:creationId xmlns:a16="http://schemas.microsoft.com/office/drawing/2014/main" xmlns="" id="{8982A0C0-0238-6909-23C4-95D59D0C32E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798311" y="2571588"/>
            <a:ext cx="3393689" cy="219837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ooter Placeholder 5"/>
          <p:cNvSpPr>
            <a:spLocks noGrp="1"/>
          </p:cNvSpPr>
          <p:nvPr>
            <p:ph type="ftr" sz="quarter" idx="11"/>
          </p:nvPr>
        </p:nvSpPr>
        <p:spPr/>
        <p:txBody>
          <a:bodyPr/>
          <a:lstStyle/>
          <a:p>
            <a:r>
              <a:rPr lang="en-US" dirty="0" smtClean="0"/>
              <a:t>26</a:t>
            </a:r>
            <a:r>
              <a:rPr lang="en-US" dirty="0" smtClean="0"/>
              <a:t>/03/2024</a:t>
            </a:r>
            <a:endParaRPr lang="en-US" dirty="0"/>
          </a:p>
        </p:txBody>
      </p:sp>
    </p:spTree>
    <p:extLst>
      <p:ext uri="{BB962C8B-B14F-4D97-AF65-F5344CB8AC3E}">
        <p14:creationId xmlns:p14="http://schemas.microsoft.com/office/powerpoint/2010/main" xmlns="" val="5425556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7AB8BD-8016-412A-5576-F2FC930145D1}"/>
              </a:ext>
            </a:extLst>
          </p:cNvPr>
          <p:cNvSpPr>
            <a:spLocks noGrp="1"/>
          </p:cNvSpPr>
          <p:nvPr>
            <p:ph type="title"/>
          </p:nvPr>
        </p:nvSpPr>
        <p:spPr>
          <a:xfrm>
            <a:off x="0" y="1685942"/>
            <a:ext cx="10671141" cy="623860"/>
          </a:xfrm>
        </p:spPr>
        <p:txBody>
          <a:bodyPr/>
          <a:lstStyle/>
          <a:p>
            <a:r>
              <a:rPr lang="en-IN" sz="3600" dirty="0"/>
              <a:t>Proposed system with advancements</a:t>
            </a:r>
          </a:p>
        </p:txBody>
      </p:sp>
      <p:sp>
        <p:nvSpPr>
          <p:cNvPr id="4" name="Text Placeholder 3">
            <a:extLst>
              <a:ext uri="{FF2B5EF4-FFF2-40B4-BE49-F238E27FC236}">
                <a16:creationId xmlns:a16="http://schemas.microsoft.com/office/drawing/2014/main" xmlns="" id="{9DEFC1BD-99D2-A76C-8C0A-A63E89443C82}"/>
              </a:ext>
            </a:extLst>
          </p:cNvPr>
          <p:cNvSpPr>
            <a:spLocks noGrp="1"/>
          </p:cNvSpPr>
          <p:nvPr>
            <p:ph type="body" sz="quarter" idx="28"/>
          </p:nvPr>
        </p:nvSpPr>
        <p:spPr>
          <a:xfrm>
            <a:off x="214919" y="2637576"/>
            <a:ext cx="8448314" cy="2867678"/>
          </a:xfrm>
        </p:spPr>
        <p:txBody>
          <a:bodyPr>
            <a:normAutofit/>
          </a:bodyPr>
          <a:lstStyle/>
          <a:p>
            <a:pPr marL="0" indent="0" algn="just">
              <a:buNone/>
            </a:pPr>
            <a:r>
              <a:rPr lang="en-GB" dirty="0"/>
              <a:t>	The proposed system takes helmet detection technology to the next level, aiming to create a comprehensive safety ecosystem for motorcycle riders. By leveraging advanced technology and fostering data-driven safety initiatives.</a:t>
            </a:r>
          </a:p>
          <a:p>
            <a:pPr algn="just"/>
            <a:r>
              <a:rPr lang="en-IN" dirty="0"/>
              <a:t>Enhanced accuracy and robustness</a:t>
            </a:r>
          </a:p>
          <a:p>
            <a:pPr algn="just"/>
            <a:r>
              <a:rPr lang="en-IN" dirty="0"/>
              <a:t>Personalized safety profiles</a:t>
            </a:r>
          </a:p>
          <a:p>
            <a:pPr algn="just"/>
            <a:r>
              <a:rPr lang="en-IN" dirty="0"/>
              <a:t>Telematics integration</a:t>
            </a:r>
          </a:p>
          <a:p>
            <a:pPr algn="just">
              <a:buNone/>
            </a:pPr>
            <a:endParaRPr lang="en-IN" dirty="0"/>
          </a:p>
        </p:txBody>
      </p:sp>
      <p:pic>
        <p:nvPicPr>
          <p:cNvPr id="5122" name="Picture 2" descr="Connected Interests. A closely connected network of people, data and  technology. Illustration Stock Photo - Alamy">
            <a:extLst>
              <a:ext uri="{FF2B5EF4-FFF2-40B4-BE49-F238E27FC236}">
                <a16:creationId xmlns:a16="http://schemas.microsoft.com/office/drawing/2014/main" xmlns="" id="{390A4CDC-D051-400C-FCCA-F53C3C23963F}"/>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8009" t="12968" b="22679"/>
          <a:stretch/>
        </p:blipFill>
        <p:spPr bwMode="auto">
          <a:xfrm>
            <a:off x="8795208" y="2569537"/>
            <a:ext cx="3387364" cy="197866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ooter Placeholder 5"/>
          <p:cNvSpPr>
            <a:spLocks noGrp="1"/>
          </p:cNvSpPr>
          <p:nvPr>
            <p:ph type="ftr" sz="quarter" idx="11"/>
          </p:nvPr>
        </p:nvSpPr>
        <p:spPr/>
        <p:txBody>
          <a:bodyPr/>
          <a:lstStyle/>
          <a:p>
            <a:r>
              <a:rPr lang="en-US" dirty="0" smtClean="0"/>
              <a:t>26</a:t>
            </a:r>
            <a:r>
              <a:rPr lang="en-US" dirty="0" smtClean="0"/>
              <a:t>/03/2024</a:t>
            </a:r>
            <a:endParaRPr lang="en-US" dirty="0"/>
          </a:p>
        </p:txBody>
      </p:sp>
    </p:spTree>
    <p:extLst>
      <p:ext uri="{BB962C8B-B14F-4D97-AF65-F5344CB8AC3E}">
        <p14:creationId xmlns:p14="http://schemas.microsoft.com/office/powerpoint/2010/main" xmlns="" val="109924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5422" y="953815"/>
            <a:ext cx="3471593" cy="646331"/>
          </a:xfrm>
          <a:prstGeom prst="rect">
            <a:avLst/>
          </a:prstGeom>
        </p:spPr>
        <p:txBody>
          <a:bodyPr wrap="square">
            <a:spAutoFit/>
          </a:bodyPr>
          <a:lstStyle/>
          <a:p>
            <a:r>
              <a:rPr lang="en-IN" sz="3600" dirty="0">
                <a:solidFill>
                  <a:schemeClr val="bg1"/>
                </a:solidFill>
                <a:latin typeface="+mj-lt"/>
              </a:rPr>
              <a:t>Requirements</a:t>
            </a:r>
            <a:endParaRPr lang="en-US" dirty="0">
              <a:solidFill>
                <a:schemeClr val="bg1"/>
              </a:solidFill>
              <a:latin typeface="+mj-lt"/>
            </a:endParaRPr>
          </a:p>
        </p:txBody>
      </p:sp>
      <p:sp>
        <p:nvSpPr>
          <p:cNvPr id="7" name="TextBox 6"/>
          <p:cNvSpPr txBox="1"/>
          <p:nvPr/>
        </p:nvSpPr>
        <p:spPr>
          <a:xfrm>
            <a:off x="1463039" y="2884805"/>
            <a:ext cx="4628271" cy="338554"/>
          </a:xfrm>
          <a:prstGeom prst="rect">
            <a:avLst/>
          </a:prstGeom>
          <a:noFill/>
        </p:spPr>
        <p:txBody>
          <a:bodyPr wrap="square" rtlCol="0">
            <a:spAutoFit/>
          </a:bodyPr>
          <a:lstStyle/>
          <a:p>
            <a:endParaRPr lang="en-US" sz="1600"/>
          </a:p>
        </p:txBody>
      </p:sp>
      <p:sp>
        <p:nvSpPr>
          <p:cNvPr id="8" name="TextBox 7"/>
          <p:cNvSpPr txBox="1"/>
          <p:nvPr/>
        </p:nvSpPr>
        <p:spPr>
          <a:xfrm>
            <a:off x="295422" y="2546252"/>
            <a:ext cx="5514535" cy="3708708"/>
          </a:xfrm>
          <a:prstGeom prst="rect">
            <a:avLst/>
          </a:prstGeom>
          <a:noFill/>
        </p:spPr>
        <p:txBody>
          <a:bodyPr wrap="square" rtlCol="0">
            <a:spAutoFit/>
          </a:bodyPr>
          <a:lstStyle/>
          <a:p>
            <a:r>
              <a:rPr lang="en-US" sz="2400" dirty="0">
                <a:solidFill>
                  <a:schemeClr val="bg1"/>
                </a:solidFill>
                <a:latin typeface="+mj-lt"/>
                <a:cs typeface="Biome" panose="020B0503030204020804" pitchFamily="34" charset="0"/>
              </a:rPr>
              <a:t>Software</a:t>
            </a:r>
          </a:p>
          <a:p>
            <a:endParaRPr lang="en-US" sz="1600" dirty="0">
              <a:solidFill>
                <a:schemeClr val="bg1"/>
              </a:solidFill>
              <a:cs typeface="Biome" panose="020B0503030204020804" pitchFamily="34" charset="0"/>
            </a:endParaRPr>
          </a:p>
          <a:p>
            <a:pPr>
              <a:lnSpc>
                <a:spcPct val="150000"/>
              </a:lnSpc>
              <a:buClr>
                <a:schemeClr val="accent5">
                  <a:lumMod val="75000"/>
                </a:schemeClr>
              </a:buClr>
              <a:buFont typeface="Arial" pitchFamily="34" charset="0"/>
              <a:buChar char="•"/>
            </a:pPr>
            <a:r>
              <a:rPr lang="en-US" sz="1600" dirty="0">
                <a:solidFill>
                  <a:schemeClr val="bg1"/>
                </a:solidFill>
                <a:cs typeface="Biome" panose="020B0503030204020804" pitchFamily="34" charset="0"/>
              </a:rPr>
              <a:t>Windows OS(minimum Windows 10)</a:t>
            </a:r>
          </a:p>
          <a:p>
            <a:pPr>
              <a:lnSpc>
                <a:spcPct val="150000"/>
              </a:lnSpc>
              <a:buClr>
                <a:schemeClr val="accent5">
                  <a:lumMod val="75000"/>
                </a:schemeClr>
              </a:buClr>
              <a:buFont typeface="Arial" pitchFamily="34" charset="0"/>
              <a:buChar char="•"/>
            </a:pPr>
            <a:r>
              <a:rPr lang="en-US" dirty="0">
                <a:solidFill>
                  <a:schemeClr val="bg1"/>
                </a:solidFill>
              </a:rPr>
              <a:t>Programming</a:t>
            </a:r>
            <a:r>
              <a:rPr lang="en-US" sz="1600" dirty="0">
                <a:solidFill>
                  <a:schemeClr val="bg1"/>
                </a:solidFill>
                <a:cs typeface="Biome" panose="020B0503030204020804" pitchFamily="34" charset="0"/>
              </a:rPr>
              <a:t> Language : Python 3.8.0 or higher</a:t>
            </a:r>
          </a:p>
          <a:p>
            <a:pPr>
              <a:lnSpc>
                <a:spcPct val="150000"/>
              </a:lnSpc>
              <a:buClr>
                <a:schemeClr val="accent5">
                  <a:lumMod val="75000"/>
                </a:schemeClr>
              </a:buClr>
              <a:buFont typeface="Arial" pitchFamily="34" charset="0"/>
              <a:buChar char="•"/>
            </a:pPr>
            <a:r>
              <a:rPr lang="en-US" sz="1600" dirty="0" err="1">
                <a:solidFill>
                  <a:schemeClr val="bg1"/>
                </a:solidFill>
                <a:cs typeface="Biome" panose="020B0503030204020804" pitchFamily="34" charset="0"/>
              </a:rPr>
              <a:t>Arduino</a:t>
            </a:r>
            <a:r>
              <a:rPr lang="en-US" sz="1600" dirty="0">
                <a:solidFill>
                  <a:schemeClr val="bg1"/>
                </a:solidFill>
                <a:cs typeface="Biome" panose="020B0503030204020804" pitchFamily="34" charset="0"/>
              </a:rPr>
              <a:t> IDE</a:t>
            </a:r>
          </a:p>
          <a:p>
            <a:pPr>
              <a:lnSpc>
                <a:spcPct val="150000"/>
              </a:lnSpc>
              <a:buClr>
                <a:schemeClr val="accent5">
                  <a:lumMod val="75000"/>
                </a:schemeClr>
              </a:buClr>
              <a:buFont typeface="Arial" pitchFamily="34" charset="0"/>
              <a:buChar char="•"/>
            </a:pPr>
            <a:r>
              <a:rPr lang="en-US" sz="1600" dirty="0">
                <a:solidFill>
                  <a:schemeClr val="bg1"/>
                </a:solidFill>
                <a:cs typeface="Biome" panose="020B0503030204020804" pitchFamily="34" charset="0"/>
              </a:rPr>
              <a:t>Open CV</a:t>
            </a:r>
          </a:p>
          <a:p>
            <a:pPr>
              <a:lnSpc>
                <a:spcPct val="150000"/>
              </a:lnSpc>
              <a:buClr>
                <a:schemeClr val="accent5">
                  <a:lumMod val="75000"/>
                </a:schemeClr>
              </a:buClr>
              <a:buFont typeface="Arial" pitchFamily="34" charset="0"/>
              <a:buChar char="•"/>
            </a:pPr>
            <a:r>
              <a:rPr lang="en-US" sz="1600" dirty="0">
                <a:solidFill>
                  <a:schemeClr val="bg1"/>
                </a:solidFill>
                <a:cs typeface="Biome" panose="020B0503030204020804" pitchFamily="34" charset="0"/>
              </a:rPr>
              <a:t>YoloV3 Algorithm</a:t>
            </a:r>
          </a:p>
          <a:p>
            <a:pPr>
              <a:lnSpc>
                <a:spcPct val="150000"/>
              </a:lnSpc>
              <a:buClr>
                <a:schemeClr val="accent5">
                  <a:lumMod val="75000"/>
                </a:schemeClr>
              </a:buClr>
              <a:buFont typeface="Arial" pitchFamily="34" charset="0"/>
              <a:buChar char="•"/>
            </a:pPr>
            <a:r>
              <a:rPr lang="en-US" sz="1600" dirty="0" err="1">
                <a:solidFill>
                  <a:schemeClr val="bg1"/>
                </a:solidFill>
                <a:cs typeface="Biome" panose="020B0503030204020804" pitchFamily="34" charset="0"/>
              </a:rPr>
              <a:t>Numpy</a:t>
            </a:r>
            <a:endParaRPr lang="en-US" sz="1600" dirty="0">
              <a:solidFill>
                <a:schemeClr val="bg1"/>
              </a:solidFill>
              <a:cs typeface="Biome" panose="020B0503030204020804" pitchFamily="34" charset="0"/>
            </a:endParaRPr>
          </a:p>
          <a:p>
            <a:pPr>
              <a:lnSpc>
                <a:spcPct val="150000"/>
              </a:lnSpc>
              <a:buClr>
                <a:schemeClr val="accent5">
                  <a:lumMod val="75000"/>
                </a:schemeClr>
              </a:buClr>
              <a:buFont typeface="Arial" pitchFamily="34" charset="0"/>
              <a:buChar char="•"/>
            </a:pPr>
            <a:r>
              <a:rPr lang="en-US" sz="1600" dirty="0">
                <a:solidFill>
                  <a:schemeClr val="bg1"/>
                </a:solidFill>
                <a:cs typeface="Biome" panose="020B0503030204020804" pitchFamily="34" charset="0"/>
              </a:rPr>
              <a:t>Pandas</a:t>
            </a:r>
          </a:p>
          <a:p>
            <a:pPr>
              <a:lnSpc>
                <a:spcPct val="150000"/>
              </a:lnSpc>
              <a:buClr>
                <a:schemeClr val="accent5">
                  <a:lumMod val="75000"/>
                </a:schemeClr>
              </a:buClr>
              <a:buFont typeface="Arial" pitchFamily="34" charset="0"/>
              <a:buChar char="•"/>
            </a:pPr>
            <a:r>
              <a:rPr lang="en-US" sz="1600" dirty="0" err="1">
                <a:solidFill>
                  <a:schemeClr val="bg1"/>
                </a:solidFill>
                <a:cs typeface="Biome" panose="020B0503030204020804" pitchFamily="34" charset="0"/>
              </a:rPr>
              <a:t>Tensorflow</a:t>
            </a:r>
            <a:endParaRPr lang="en-US" dirty="0">
              <a:solidFill>
                <a:schemeClr val="bg1"/>
              </a:solidFill>
            </a:endParaRPr>
          </a:p>
        </p:txBody>
      </p:sp>
      <p:sp>
        <p:nvSpPr>
          <p:cNvPr id="10" name="TextBox 9"/>
          <p:cNvSpPr txBox="1"/>
          <p:nvPr/>
        </p:nvSpPr>
        <p:spPr>
          <a:xfrm>
            <a:off x="5134708" y="2546251"/>
            <a:ext cx="3657601" cy="2816156"/>
          </a:xfrm>
          <a:prstGeom prst="rect">
            <a:avLst/>
          </a:prstGeom>
          <a:noFill/>
        </p:spPr>
        <p:txBody>
          <a:bodyPr wrap="square" rtlCol="0">
            <a:spAutoFit/>
          </a:bodyPr>
          <a:lstStyle/>
          <a:p>
            <a:r>
              <a:rPr lang="en-US" sz="2400" dirty="0">
                <a:solidFill>
                  <a:schemeClr val="bg1"/>
                </a:solidFill>
                <a:latin typeface="+mj-lt"/>
              </a:rPr>
              <a:t>Hardware</a:t>
            </a:r>
          </a:p>
          <a:p>
            <a:endParaRPr lang="en-US" dirty="0">
              <a:solidFill>
                <a:schemeClr val="bg1"/>
              </a:solidFill>
            </a:endParaRPr>
          </a:p>
          <a:p>
            <a:pPr>
              <a:lnSpc>
                <a:spcPct val="150000"/>
              </a:lnSpc>
              <a:buClr>
                <a:schemeClr val="accent5">
                  <a:lumMod val="75000"/>
                </a:schemeClr>
              </a:buClr>
              <a:buFont typeface="Arial" pitchFamily="34" charset="0"/>
              <a:buChar char="•"/>
            </a:pPr>
            <a:r>
              <a:rPr lang="en-US" dirty="0" err="1">
                <a:solidFill>
                  <a:schemeClr val="bg1"/>
                </a:solidFill>
              </a:rPr>
              <a:t>Arduino</a:t>
            </a:r>
            <a:r>
              <a:rPr lang="en-US" dirty="0">
                <a:solidFill>
                  <a:schemeClr val="bg1"/>
                </a:solidFill>
              </a:rPr>
              <a:t> UNO board</a:t>
            </a:r>
          </a:p>
          <a:p>
            <a:pPr>
              <a:lnSpc>
                <a:spcPct val="150000"/>
              </a:lnSpc>
              <a:buClr>
                <a:schemeClr val="accent5">
                  <a:lumMod val="75000"/>
                </a:schemeClr>
              </a:buClr>
              <a:buFont typeface="Arial" pitchFamily="34" charset="0"/>
              <a:buChar char="•"/>
            </a:pPr>
            <a:r>
              <a:rPr lang="en-US" sz="1600" dirty="0">
                <a:solidFill>
                  <a:schemeClr val="bg1"/>
                </a:solidFill>
                <a:cs typeface="Biome" panose="020B0503030204020804" pitchFamily="34" charset="0"/>
              </a:rPr>
              <a:t>Camera</a:t>
            </a:r>
            <a:r>
              <a:rPr lang="en-US" dirty="0">
                <a:solidFill>
                  <a:schemeClr val="bg1"/>
                </a:solidFill>
              </a:rPr>
              <a:t> Module</a:t>
            </a:r>
          </a:p>
          <a:p>
            <a:pPr>
              <a:lnSpc>
                <a:spcPct val="150000"/>
              </a:lnSpc>
              <a:buClr>
                <a:schemeClr val="accent5">
                  <a:lumMod val="75000"/>
                </a:schemeClr>
              </a:buClr>
              <a:buFont typeface="Arial" pitchFamily="34" charset="0"/>
              <a:buChar char="•"/>
            </a:pPr>
            <a:r>
              <a:rPr lang="en-US" dirty="0">
                <a:solidFill>
                  <a:schemeClr val="bg1"/>
                </a:solidFill>
              </a:rPr>
              <a:t>Buzzer</a:t>
            </a:r>
          </a:p>
          <a:p>
            <a:pPr>
              <a:lnSpc>
                <a:spcPct val="150000"/>
              </a:lnSpc>
              <a:buClr>
                <a:schemeClr val="accent5">
                  <a:lumMod val="75000"/>
                </a:schemeClr>
              </a:buClr>
              <a:buFont typeface="Arial" pitchFamily="34" charset="0"/>
              <a:buChar char="•"/>
            </a:pPr>
            <a:r>
              <a:rPr lang="en-US" dirty="0">
                <a:solidFill>
                  <a:schemeClr val="bg1"/>
                </a:solidFill>
              </a:rPr>
              <a:t>Standard Peripherals</a:t>
            </a:r>
          </a:p>
          <a:p>
            <a:pPr>
              <a:lnSpc>
                <a:spcPct val="150000"/>
              </a:lnSpc>
              <a:buClr>
                <a:schemeClr val="accent5">
                  <a:lumMod val="75000"/>
                </a:schemeClr>
              </a:buClr>
              <a:buFont typeface="Arial" pitchFamily="34" charset="0"/>
              <a:buChar char="•"/>
            </a:pPr>
            <a:r>
              <a:rPr lang="en-US" dirty="0">
                <a:solidFill>
                  <a:schemeClr val="bg1"/>
                </a:solidFill>
              </a:rPr>
              <a:t>Processor : Dual core or   higher</a:t>
            </a:r>
          </a:p>
        </p:txBody>
      </p:sp>
      <p:pic>
        <p:nvPicPr>
          <p:cNvPr id="1026" name="Picture 2" descr="Difference between Hardware and Software » StudyMuch"/>
          <p:cNvPicPr>
            <a:picLocks noChangeAspect="1" noChangeArrowheads="1"/>
          </p:cNvPicPr>
          <p:nvPr/>
        </p:nvPicPr>
        <p:blipFill>
          <a:blip r:embed="rId2"/>
          <a:srcRect/>
          <a:stretch>
            <a:fillRect/>
          </a:stretch>
        </p:blipFill>
        <p:spPr bwMode="auto">
          <a:xfrm>
            <a:off x="8792308" y="2546252"/>
            <a:ext cx="3462059" cy="1938753"/>
          </a:xfrm>
          <a:prstGeom prst="rect">
            <a:avLst/>
          </a:prstGeom>
          <a:noFill/>
        </p:spPr>
      </p:pic>
      <p:sp>
        <p:nvSpPr>
          <p:cNvPr id="9" name="Footer Placeholder 8"/>
          <p:cNvSpPr>
            <a:spLocks noGrp="1"/>
          </p:cNvSpPr>
          <p:nvPr>
            <p:ph type="ftr" sz="quarter" idx="11"/>
          </p:nvPr>
        </p:nvSpPr>
        <p:spPr/>
        <p:txBody>
          <a:bodyPr/>
          <a:lstStyle/>
          <a:p>
            <a:r>
              <a:rPr lang="en-US" dirty="0" smtClean="0"/>
              <a:t>26</a:t>
            </a:r>
            <a:r>
              <a:rPr lang="en-US" dirty="0" smtClean="0"/>
              <a:t>/03/2024</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2BFFE0-15ED-492B-4924-20EA3A4DB555}"/>
              </a:ext>
            </a:extLst>
          </p:cNvPr>
          <p:cNvSpPr>
            <a:spLocks noGrp="1"/>
          </p:cNvSpPr>
          <p:nvPr>
            <p:ph type="title"/>
          </p:nvPr>
        </p:nvSpPr>
        <p:spPr/>
        <p:txBody>
          <a:bodyPr/>
          <a:lstStyle/>
          <a:p>
            <a:r>
              <a:rPr lang="en-US" sz="3600" dirty="0">
                <a:ea typeface="+mn-ea"/>
                <a:cs typeface="+mn-cs"/>
              </a:rPr>
              <a:t>Modules</a:t>
            </a:r>
            <a:endParaRPr lang="en-IN" sz="3600" dirty="0">
              <a:ea typeface="+mn-ea"/>
              <a:cs typeface="+mn-cs"/>
            </a:endParaRPr>
          </a:p>
        </p:txBody>
      </p:sp>
      <p:sp>
        <p:nvSpPr>
          <p:cNvPr id="3" name="Text Placeholder 2">
            <a:extLst>
              <a:ext uri="{FF2B5EF4-FFF2-40B4-BE49-F238E27FC236}">
                <a16:creationId xmlns:a16="http://schemas.microsoft.com/office/drawing/2014/main" xmlns="" id="{298C9A34-300F-EAEF-8D50-2B63E7CBE0E0}"/>
              </a:ext>
            </a:extLst>
          </p:cNvPr>
          <p:cNvSpPr>
            <a:spLocks noGrp="1"/>
          </p:cNvSpPr>
          <p:nvPr>
            <p:ph type="body" sz="quarter" idx="30"/>
          </p:nvPr>
        </p:nvSpPr>
        <p:spPr>
          <a:xfrm>
            <a:off x="859693" y="2391509"/>
            <a:ext cx="7054596" cy="437660"/>
          </a:xfrm>
        </p:spPr>
        <p:txBody>
          <a:bodyPr/>
          <a:lstStyle/>
          <a:p>
            <a:pPr>
              <a:lnSpc>
                <a:spcPct val="90000"/>
              </a:lnSpc>
              <a:spcBef>
                <a:spcPct val="0"/>
              </a:spcBef>
            </a:pPr>
            <a:r>
              <a:rPr lang="en-US" sz="2400" dirty="0">
                <a:solidFill>
                  <a:schemeClr val="bg1"/>
                </a:solidFill>
                <a:cs typeface="+mn-cs"/>
              </a:rPr>
              <a:t>Helmet Detection:</a:t>
            </a:r>
            <a:endParaRPr lang="en-IN" sz="2400" dirty="0">
              <a:solidFill>
                <a:schemeClr val="bg1"/>
              </a:solidFill>
              <a:cs typeface="+mn-cs"/>
            </a:endParaRPr>
          </a:p>
          <a:p>
            <a:endParaRPr lang="en-IN" dirty="0"/>
          </a:p>
        </p:txBody>
      </p:sp>
      <p:sp>
        <p:nvSpPr>
          <p:cNvPr id="4" name="Text Placeholder 3">
            <a:extLst>
              <a:ext uri="{FF2B5EF4-FFF2-40B4-BE49-F238E27FC236}">
                <a16:creationId xmlns:a16="http://schemas.microsoft.com/office/drawing/2014/main" xmlns="" id="{D0E2B532-B8B5-E837-F503-5584575B6E85}"/>
              </a:ext>
            </a:extLst>
          </p:cNvPr>
          <p:cNvSpPr>
            <a:spLocks noGrp="1"/>
          </p:cNvSpPr>
          <p:nvPr>
            <p:ph type="body" sz="quarter" idx="28"/>
          </p:nvPr>
        </p:nvSpPr>
        <p:spPr>
          <a:xfrm>
            <a:off x="1025625" y="2829170"/>
            <a:ext cx="6438068" cy="2968957"/>
          </a:xfrm>
        </p:spPr>
        <p:txBody>
          <a:bodyPr/>
          <a:lstStyle/>
          <a:p>
            <a:pPr marL="0" lvl="0" indent="-342900">
              <a:buClr>
                <a:schemeClr val="accent5">
                  <a:lumMod val="75000"/>
                </a:schemeClr>
              </a:buClr>
            </a:pPr>
            <a:r>
              <a:rPr lang="en-US" dirty="0"/>
              <a:t>Import Libraries</a:t>
            </a:r>
            <a:endParaRPr lang="en-IN" dirty="0"/>
          </a:p>
          <a:p>
            <a:pPr marL="0" lvl="0" indent="-342900">
              <a:buClr>
                <a:schemeClr val="accent5">
                  <a:lumMod val="75000"/>
                </a:schemeClr>
              </a:buClr>
            </a:pPr>
            <a:r>
              <a:rPr lang="en-US" dirty="0"/>
              <a:t>Initialize serial part for communication with Arduino</a:t>
            </a:r>
            <a:endParaRPr lang="en-IN" dirty="0"/>
          </a:p>
          <a:p>
            <a:pPr marL="0" lvl="0" indent="-342900">
              <a:buClr>
                <a:schemeClr val="accent5">
                  <a:lumMod val="75000"/>
                </a:schemeClr>
              </a:buClr>
            </a:pPr>
            <a:r>
              <a:rPr lang="en-US" dirty="0"/>
              <a:t>Drawing predicted bounding box for camera</a:t>
            </a:r>
            <a:endParaRPr lang="en-IN" dirty="0"/>
          </a:p>
          <a:p>
            <a:pPr marL="0" lvl="0" indent="-342900">
              <a:buClr>
                <a:schemeClr val="accent5">
                  <a:lumMod val="75000"/>
                </a:schemeClr>
              </a:buClr>
              <a:tabLst>
                <a:tab pos="355600" algn="l"/>
                <a:tab pos="447675" algn="l"/>
              </a:tabLst>
            </a:pPr>
            <a:r>
              <a:rPr lang="en-US" dirty="0"/>
              <a:t>Removing the bounding box with low confidence using non-               	maxima suppression</a:t>
            </a:r>
            <a:endParaRPr lang="en-IN" dirty="0"/>
          </a:p>
          <a:p>
            <a:endParaRPr lang="en-IN" dirty="0"/>
          </a:p>
        </p:txBody>
      </p:sp>
      <p:sp>
        <p:nvSpPr>
          <p:cNvPr id="5" name="Rectangle 4"/>
          <p:cNvSpPr/>
          <p:nvPr/>
        </p:nvSpPr>
        <p:spPr>
          <a:xfrm>
            <a:off x="416302" y="6132899"/>
            <a:ext cx="886781" cy="276999"/>
          </a:xfrm>
          <a:prstGeom prst="rect">
            <a:avLst/>
          </a:prstGeom>
        </p:spPr>
        <p:txBody>
          <a:bodyPr wrap="none">
            <a:spAutoFit/>
          </a:bodyPr>
          <a:lstStyle/>
          <a:p>
            <a:r>
              <a:rPr lang="en-US" sz="1200" dirty="0" smtClean="0">
                <a:solidFill>
                  <a:schemeClr val="bg1"/>
                </a:solidFill>
                <a:latin typeface="Times New Roman" pitchFamily="18" charset="0"/>
                <a:cs typeface="Times New Roman" pitchFamily="18" charset="0"/>
              </a:rPr>
              <a:t>26/03/2024</a:t>
            </a:r>
            <a:endParaRPr lang="en-US" sz="12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492601681"/>
      </p:ext>
    </p:extLst>
  </p:cSld>
  <p:clrMapOvr>
    <a:masterClrMapping/>
  </p:clrMapOvr>
  <p:timing>
    <p:tnLst>
      <p:par>
        <p:cTn id="1" dur="indefinite" restart="never" nodeType="tmRoot"/>
      </p:par>
    </p:tnLst>
  </p:timing>
</p:sld>
</file>

<file path=ppt/theme/theme1.xml><?xml version="1.0" encoding="utf-8"?>
<a:theme xmlns:a="http://schemas.openxmlformats.org/drawingml/2006/main" name="Scientific findings presentation">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Module</Template>
  <TotalTime>0</TotalTime>
  <Words>614</Words>
  <Application>Microsoft Office PowerPoint</Application>
  <PresentationFormat>Custom</PresentationFormat>
  <Paragraphs>142</Paragraphs>
  <Slides>35</Slides>
  <Notes>6</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Scientific findings presentation</vt:lpstr>
      <vt:lpstr>Slide 1</vt:lpstr>
      <vt:lpstr> Helmet Detection for Vehicle Ignition and riding</vt:lpstr>
      <vt:lpstr>Contents</vt:lpstr>
      <vt:lpstr>Abstract</vt:lpstr>
      <vt:lpstr>Introduction</vt:lpstr>
      <vt:lpstr>Existing system with limitations</vt:lpstr>
      <vt:lpstr>Proposed system with advancements</vt:lpstr>
      <vt:lpstr>Slide 8</vt:lpstr>
      <vt:lpstr>Modules</vt:lpstr>
      <vt:lpstr>Modules</vt:lpstr>
      <vt:lpstr>UML Diagrams</vt:lpstr>
      <vt:lpstr>Slide 12</vt:lpstr>
      <vt:lpstr>Class diagram</vt:lpstr>
      <vt:lpstr>Object diagram</vt:lpstr>
      <vt:lpstr>State diagram</vt:lpstr>
      <vt:lpstr>Activity diagram</vt:lpstr>
      <vt:lpstr>Sequence diagram</vt:lpstr>
      <vt:lpstr>Collaboration diagram</vt:lpstr>
      <vt:lpstr>CODES</vt:lpstr>
      <vt:lpstr>Slide 20</vt:lpstr>
      <vt:lpstr>Slide 21</vt:lpstr>
      <vt:lpstr>Utils.py</vt:lpstr>
      <vt:lpstr>Slide 23</vt:lpstr>
      <vt:lpstr>Slide 24</vt:lpstr>
      <vt:lpstr>Slide 25</vt:lpstr>
      <vt:lpstr>Slide 26</vt:lpstr>
      <vt:lpstr>Slide 27</vt:lpstr>
      <vt:lpstr>Slide 28</vt:lpstr>
      <vt:lpstr>Slide 29</vt:lpstr>
      <vt:lpstr>Slide 30</vt:lpstr>
      <vt:lpstr>Slide 31</vt:lpstr>
      <vt:lpstr>Conclusion</vt:lpstr>
      <vt:lpstr>Reference</vt:lpstr>
      <vt:lpstr>Slide 34</vt:lpstr>
      <vt:lpstr>Slide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2024-01-28T15:01:17Z</dcterms:created>
  <dcterms:modified xsi:type="dcterms:W3CDTF">2024-03-26T05:28:02Z</dcterms:modified>
</cp:coreProperties>
</file>